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256" r:id="rId2"/>
    <p:sldId id="272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344" r:id="rId11"/>
    <p:sldId id="347" r:id="rId12"/>
    <p:sldId id="264" r:id="rId13"/>
    <p:sldId id="348" r:id="rId14"/>
    <p:sldId id="349" r:id="rId15"/>
    <p:sldId id="265" r:id="rId16"/>
    <p:sldId id="350" r:id="rId17"/>
    <p:sldId id="266" r:id="rId18"/>
    <p:sldId id="267" r:id="rId19"/>
    <p:sldId id="268" r:id="rId20"/>
    <p:sldId id="269" r:id="rId21"/>
    <p:sldId id="271" r:id="rId22"/>
    <p:sldId id="270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51" r:id="rId34"/>
    <p:sldId id="283" r:id="rId35"/>
    <p:sldId id="353" r:id="rId36"/>
    <p:sldId id="352" r:id="rId37"/>
    <p:sldId id="355" r:id="rId38"/>
    <p:sldId id="284" r:id="rId39"/>
    <p:sldId id="354" r:id="rId40"/>
    <p:sldId id="285" r:id="rId41"/>
    <p:sldId id="356" r:id="rId42"/>
    <p:sldId id="357" r:id="rId43"/>
    <p:sldId id="286" r:id="rId44"/>
    <p:sldId id="358" r:id="rId45"/>
    <p:sldId id="359" r:id="rId46"/>
    <p:sldId id="287" r:id="rId47"/>
    <p:sldId id="298" r:id="rId48"/>
    <p:sldId id="288" r:id="rId49"/>
    <p:sldId id="405" r:id="rId50"/>
    <p:sldId id="386" r:id="rId51"/>
    <p:sldId id="289" r:id="rId52"/>
    <p:sldId id="387" r:id="rId53"/>
    <p:sldId id="290" r:id="rId54"/>
    <p:sldId id="291" r:id="rId55"/>
    <p:sldId id="292" r:id="rId56"/>
    <p:sldId id="293" r:id="rId57"/>
    <p:sldId id="388" r:id="rId58"/>
    <p:sldId id="294" r:id="rId59"/>
    <p:sldId id="296" r:id="rId60"/>
    <p:sldId id="295" r:id="rId61"/>
    <p:sldId id="389" r:id="rId62"/>
    <p:sldId id="297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98" r:id="rId75"/>
    <p:sldId id="310" r:id="rId76"/>
    <p:sldId id="311" r:id="rId77"/>
    <p:sldId id="313" r:id="rId78"/>
    <p:sldId id="312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406" r:id="rId94"/>
    <p:sldId id="328" r:id="rId95"/>
    <p:sldId id="329" r:id="rId96"/>
    <p:sldId id="331" r:id="rId97"/>
    <p:sldId id="330" r:id="rId98"/>
    <p:sldId id="332" r:id="rId99"/>
    <p:sldId id="333" r:id="rId100"/>
    <p:sldId id="334" r:id="rId101"/>
    <p:sldId id="335" r:id="rId102"/>
    <p:sldId id="337" r:id="rId103"/>
    <p:sldId id="336" r:id="rId104"/>
    <p:sldId id="411" r:id="rId105"/>
    <p:sldId id="420" r:id="rId106"/>
    <p:sldId id="412" r:id="rId107"/>
    <p:sldId id="413" r:id="rId108"/>
    <p:sldId id="414" r:id="rId109"/>
    <p:sldId id="338" r:id="rId110"/>
    <p:sldId id="339" r:id="rId111"/>
    <p:sldId id="340" r:id="rId112"/>
    <p:sldId id="415" r:id="rId113"/>
    <p:sldId id="341" r:id="rId114"/>
    <p:sldId id="416" r:id="rId115"/>
    <p:sldId id="418" r:id="rId116"/>
    <p:sldId id="417" r:id="rId117"/>
    <p:sldId id="419" r:id="rId118"/>
    <p:sldId id="342" r:id="rId119"/>
    <p:sldId id="343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82" r:id="rId137"/>
    <p:sldId id="434" r:id="rId138"/>
    <p:sldId id="376" r:id="rId139"/>
    <p:sldId id="377" r:id="rId140"/>
    <p:sldId id="378" r:id="rId141"/>
    <p:sldId id="379" r:id="rId142"/>
    <p:sldId id="380" r:id="rId143"/>
    <p:sldId id="381" r:id="rId144"/>
    <p:sldId id="422" r:id="rId145"/>
    <p:sldId id="383" r:id="rId146"/>
    <p:sldId id="424" r:id="rId147"/>
    <p:sldId id="425" r:id="rId148"/>
    <p:sldId id="426" r:id="rId149"/>
    <p:sldId id="427" r:id="rId150"/>
    <p:sldId id="428" r:id="rId151"/>
    <p:sldId id="429" r:id="rId152"/>
    <p:sldId id="430" r:id="rId153"/>
    <p:sldId id="431" r:id="rId154"/>
    <p:sldId id="432" r:id="rId155"/>
    <p:sldId id="433" r:id="rId156"/>
    <p:sldId id="435" r:id="rId157"/>
    <p:sldId id="384" r:id="rId158"/>
    <p:sldId id="385" r:id="rId159"/>
    <p:sldId id="390" r:id="rId160"/>
    <p:sldId id="391" r:id="rId161"/>
    <p:sldId id="392" r:id="rId162"/>
    <p:sldId id="393" r:id="rId163"/>
    <p:sldId id="394" r:id="rId164"/>
    <p:sldId id="395" r:id="rId165"/>
    <p:sldId id="396" r:id="rId166"/>
    <p:sldId id="397" r:id="rId167"/>
    <p:sldId id="399" r:id="rId168"/>
    <p:sldId id="400" r:id="rId169"/>
    <p:sldId id="401" r:id="rId170"/>
    <p:sldId id="402" r:id="rId171"/>
    <p:sldId id="403" r:id="rId172"/>
    <p:sldId id="407" r:id="rId173"/>
    <p:sldId id="404" r:id="rId174"/>
    <p:sldId id="408" r:id="rId175"/>
    <p:sldId id="421" r:id="rId176"/>
    <p:sldId id="409" r:id="rId177"/>
    <p:sldId id="410" r:id="rId178"/>
    <p:sldId id="346" r:id="rId179"/>
    <p:sldId id="345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7297" autoAdjust="0"/>
  </p:normalViewPr>
  <p:slideViewPr>
    <p:cSldViewPr snapToGrid="0">
      <p:cViewPr varScale="1">
        <p:scale>
          <a:sx n="78" d="100"/>
          <a:sy n="78" d="100"/>
        </p:scale>
        <p:origin x="78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10E63-B43F-4337-8365-5A6A4427361F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267AB-0021-4DAE-9545-E86A108E1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267AB-0021-4DAE-9545-E86A108E183A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4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7C20E-5C18-4561-A598-0898F26AD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B5A2B-C522-41F5-8354-D1C6FFA6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6C2EE-CBD0-400E-849C-6EBD6A70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2174-0190-4C69-92E1-7F4D19C2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27A47-99E2-4723-B50A-B0A65B7B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2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04933-1563-4DE6-B356-9D7585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8DC6C-3211-4BD7-885F-26DE9924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8AC96-B4DA-4F20-A851-C8D66A5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7CB3F-D7D3-4B0E-8A20-7417EFF9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A2BD6-791C-41E1-9287-0B1B7BD1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FFC938-A853-4F3D-BB3A-AC49A3C07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D68D91-9B6B-446A-BAE7-DAEC4391A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421DA-75C0-4D28-B6B8-BB5B9E05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C53F1-4B61-42E7-9BE9-A9409003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96778-3298-4312-B2C3-00116634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3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6D9DF-7A25-4ED4-8B08-0A07E16B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6C121-847C-4763-A25C-B04D45C1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F714E-56C2-40D3-B51A-EF4059B5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36A20-A829-499A-8C67-BCA15213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E8484-B1E2-4972-BF5D-924AC33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6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32978-7504-4179-BCC4-5A42BEF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BBAEC-161D-41B7-AD38-5507787E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18FE6-9A18-4B69-AD50-19F3ACC6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9BD01-99B9-456A-8415-C8A3EEDF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20D90-3F95-4B3A-9510-718F9C9C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0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42E78-ED1E-437F-9225-DEC10E15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95D2F-9B96-4AC0-815C-51103C781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6155A-D432-42D4-BD05-F7F64ED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7AF92-536A-45CB-8879-C607AFD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1F2A5-07DF-4575-9B5E-092C09F4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14DB3-20E6-4C8D-B01C-23A7957F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0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8BC5-931D-4D0C-9E6F-A949339B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D881F-C8B5-4420-B7AF-2620A277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30930B-0F6E-443E-82B9-0DE771A41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F9CC7-1C9D-461C-9B41-0384D0395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818DA6-E5A7-446B-9B7C-DD3674270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27B4F-3695-4447-A101-C4CE8CFD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01F2C-1797-41EF-AAFC-35C72D6D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6BDE7-9DFB-4149-A69F-6BD1496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194E1-406B-44FE-8A7F-D8FB4C2E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08922F-8C58-4B7B-A76B-A483A1A8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9A94FF-ED19-437A-A7C7-EC135011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28B79-AC1A-4C5B-BB9C-3D1316B0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0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1A7898-E452-453E-8BE2-499CEE1A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138EFF-7248-4601-ACD4-A0E0326B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84A65-8013-430F-BC2F-2B8F53D4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3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A4DF0-8C8A-4EC1-84FD-D7AB9B8F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151BC-0D9D-4735-872D-68E1473EA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BAE57-877B-4819-A2B7-421C6579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05FA3-5D64-45F4-9323-690DB2E7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DA54E-B95C-4583-BBBF-D8898C41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69E68-2F58-444E-8E48-FE5F854E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FEF0C-28A9-4AE9-A7A0-A7FC6E04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8554B9-35B8-45E7-B83E-66D060FD9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3947D3-7389-4E37-8940-BC0E668E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9C96C-3514-44BC-AB2C-0BA77C88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004F51-AB3D-4EE2-BC45-7C2B3886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4E28B1-980E-4F66-AA2C-87502CF3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1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8FF718-CD1C-41C7-A8E7-F6C3584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64449-AAE4-40E6-856E-E4D060A8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2193B-370C-4435-9B85-744A87421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A4A0-7B7B-4793-AB0F-54EC4301DC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9BDCC-4E8E-4C6D-8D1B-65ECECAF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A067D-EB1E-4060-8C91-BB3845245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8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8.jp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jp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jpe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1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8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en-US" altLang="ko-KR" b="1" dirty="0"/>
              <a:t>&amp; </a:t>
            </a:r>
            <a:r>
              <a:rPr lang="ko-KR" altLang="en-US" b="1" dirty="0" err="1"/>
              <a:t>제이쿼리</a:t>
            </a:r>
            <a:r>
              <a:rPr lang="ko-KR" altLang="en-US" b="1"/>
              <a:t> 프론트엔드 </a:t>
            </a:r>
            <a:r>
              <a:rPr lang="en-US" altLang="ko-KR" b="1"/>
              <a:t>(</a:t>
            </a:r>
            <a:r>
              <a:rPr lang="ko-KR" altLang="en-US" b="1"/>
              <a:t>퍼블리셔</a:t>
            </a:r>
            <a:r>
              <a:rPr lang="en-US" altLang="ko-KR" b="1"/>
              <a:t>) </a:t>
            </a:r>
            <a:r>
              <a:rPr lang="ko-KR" altLang="en-US" b="1"/>
              <a:t>개발자 과정</a:t>
            </a:r>
          </a:p>
        </p:txBody>
      </p:sp>
    </p:spTree>
    <p:extLst>
      <p:ext uri="{BB962C8B-B14F-4D97-AF65-F5344CB8AC3E}">
        <p14:creationId xmlns:p14="http://schemas.microsoft.com/office/powerpoint/2010/main" val="204568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727704" y="2014401"/>
            <a:ext cx="8736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소스코드 작성방법</a:t>
            </a:r>
            <a:r>
              <a:rPr lang="en-US" altLang="ko-KR" sz="3500" b="1"/>
              <a:t>(*</a:t>
            </a:r>
            <a:r>
              <a:rPr lang="ko-KR" altLang="en-US" sz="3500" b="1"/>
              <a:t>기본편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8" name="그룹 7"/>
          <p:cNvGrpSpPr/>
          <p:nvPr/>
        </p:nvGrpSpPr>
        <p:grpSpPr>
          <a:xfrm>
            <a:off x="1767965" y="2765416"/>
            <a:ext cx="8656071" cy="878124"/>
            <a:chOff x="1556237" y="2765416"/>
            <a:chExt cx="8656071" cy="8781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556237" y="2765416"/>
              <a:ext cx="8656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HTML </a:t>
              </a:r>
              <a:r>
                <a:rPr lang="ko-KR" altLang="en-US" sz="1400"/>
                <a:t>문서 안에 자바스크립트 소스 작성하기</a:t>
              </a:r>
              <a:r>
                <a:rPr lang="en-US" altLang="ko-KR" sz="1400"/>
                <a:t> </a:t>
              </a:r>
            </a:p>
            <a:p>
              <a:pPr algn="just"/>
              <a:r>
                <a:rPr lang="en-US" altLang="ko-KR" sz="1400" b="1">
                  <a:solidFill>
                    <a:srgbClr val="FF0000"/>
                  </a:solidFill>
                </a:rPr>
                <a:t>&gt; HTML </a:t>
              </a:r>
              <a:r>
                <a:rPr lang="ko-KR" altLang="en-US" sz="1400" b="1">
                  <a:solidFill>
                    <a:srgbClr val="FF0000"/>
                  </a:solidFill>
                </a:rPr>
                <a:t>문서 어디에든 사용가능 </a:t>
              </a:r>
              <a:r>
                <a:rPr lang="en-US" altLang="ko-KR" sz="1400" b="1">
                  <a:solidFill>
                    <a:srgbClr val="FF0000"/>
                  </a:solidFill>
                </a:rPr>
                <a:t>| </a:t>
              </a:r>
              <a:r>
                <a:rPr lang="ko-KR" altLang="en-US" sz="1400" b="1">
                  <a:solidFill>
                    <a:srgbClr val="FF0000"/>
                  </a:solidFill>
                </a:rPr>
                <a:t>한 문서안에서 여러 개 사용 가능 </a:t>
              </a:r>
              <a:r>
                <a:rPr lang="en-US" altLang="ko-KR" sz="1400" b="1">
                  <a:solidFill>
                    <a:srgbClr val="FF0000"/>
                  </a:solidFill>
                </a:rPr>
                <a:t>| </a:t>
              </a:r>
              <a:r>
                <a:rPr lang="ko-KR" altLang="en-US" sz="1400" b="1">
                  <a:solidFill>
                    <a:srgbClr val="FF0000"/>
                  </a:solidFill>
                </a:rPr>
                <a:t>태그가 삽입된 위치에서 소스 실행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556238" y="333576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외부스크립트 파일 연결</a:t>
              </a:r>
              <a:endParaRPr lang="ko-KR" altLang="en-US" sz="14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48640" y="4030490"/>
            <a:ext cx="9094720" cy="2400300"/>
            <a:chOff x="355668" y="4048596"/>
            <a:chExt cx="9094720" cy="24003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68" y="4048596"/>
              <a:ext cx="4857750" cy="240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213" y="5124921"/>
              <a:ext cx="406717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213" y="4073493"/>
              <a:ext cx="2057400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249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내장객체</a:t>
            </a:r>
            <a:r>
              <a:rPr lang="en-US" altLang="ko-KR" sz="3500" b="1"/>
              <a:t>_</a:t>
            </a:r>
            <a:r>
              <a:rPr lang="ko-KR" altLang="en-US" sz="3500" b="1"/>
              <a:t>날짜정보객체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51088" y="2765417"/>
            <a:ext cx="748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날짜 및 시간 관련 정보를 제공받고 싶을 때 사용하는 객체 </a:t>
            </a:r>
            <a:r>
              <a:rPr lang="en-US" altLang="ko-KR" sz="1400" dirty="0"/>
              <a:t>= </a:t>
            </a:r>
            <a:r>
              <a:rPr lang="ko-KR" altLang="en-US" sz="1400" dirty="0"/>
              <a:t>날짜 객체 </a:t>
            </a:r>
            <a:r>
              <a:rPr lang="en-US" altLang="ko-KR" sz="1400" dirty="0"/>
              <a:t>(*Date Object)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51088" y="3073194"/>
            <a:ext cx="748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Date </a:t>
            </a:r>
            <a:r>
              <a:rPr lang="ko-KR" altLang="en-US" sz="1400"/>
              <a:t>객체 생성방법 </a:t>
            </a:r>
            <a:r>
              <a:rPr lang="en-US" altLang="ko-KR" sz="1400"/>
              <a:t>: </a:t>
            </a:r>
            <a:r>
              <a:rPr lang="ko-KR" altLang="en-US" sz="1400"/>
              <a:t>참조변수 </a:t>
            </a:r>
            <a:r>
              <a:rPr lang="en-US" altLang="ko-KR" sz="1400"/>
              <a:t>= new Date( ); ex. let t = new Date( 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835400"/>
            <a:ext cx="3967333" cy="27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3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날짜정보객체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44215" y="2645343"/>
            <a:ext cx="9703570" cy="4015140"/>
            <a:chOff x="238125" y="2645343"/>
            <a:chExt cx="9703570" cy="401514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5" y="2645343"/>
              <a:ext cx="4711246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928" y="2645343"/>
              <a:ext cx="4718767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08451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 err="1"/>
              <a:t>밀리초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남은 일 수</a:t>
              </a:r>
              <a:r>
                <a:rPr lang="en-US" altLang="ko-KR" sz="1400" dirty="0"/>
                <a:t>(*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특정 날짜 객체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현재 날짜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3821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자바스크립트 시간 개념 </a:t>
              </a:r>
              <a:r>
                <a:rPr lang="en-US" altLang="ko-KR" sz="1400" dirty="0"/>
                <a:t>=&gt; 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!!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524250"/>
            <a:ext cx="7891740" cy="2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633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 err="1"/>
              <a:t>밀리초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남은 일 수</a:t>
              </a:r>
              <a:r>
                <a:rPr lang="en-US" altLang="ko-KR" sz="1400" dirty="0"/>
                <a:t>(*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특정 날짜 객체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현재 날짜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3821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자바스크립트 시간 개념 </a:t>
              </a:r>
              <a:r>
                <a:rPr lang="en-US" altLang="ko-KR" sz="1400" dirty="0"/>
                <a:t>=&gt; 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!!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14123" y="3782367"/>
            <a:ext cx="10163754" cy="2649545"/>
            <a:chOff x="161524" y="3782367"/>
            <a:chExt cx="10163754" cy="26495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24" y="3782367"/>
              <a:ext cx="6868485" cy="264954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778" y="4953133"/>
              <a:ext cx="2476500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9451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50"/>
          <a:stretch/>
        </p:blipFill>
        <p:spPr>
          <a:xfrm>
            <a:off x="3845791" y="1352550"/>
            <a:ext cx="4206009" cy="52079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72200" y="384810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72200" y="448945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72200" y="513080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72200" y="577215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84805" y="2142866"/>
            <a:ext cx="1723768" cy="63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99758" y="2357393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3619" y="384303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3619" y="448808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3619" y="513313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3619" y="5778183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607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/>
              <a:t> </a:t>
            </a:r>
            <a:r>
              <a:rPr lang="en-US" altLang="ko-KR" sz="3500" b="1" dirty="0" smtClean="0"/>
              <a:t>(1)</a:t>
            </a:r>
            <a:endParaRPr lang="ko-KR" altLang="en-US" sz="35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423391" y="2819400"/>
            <a:ext cx="7345218" cy="3887152"/>
            <a:chOff x="452583" y="2819400"/>
            <a:chExt cx="7345218" cy="38871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2819400"/>
              <a:ext cx="3122045" cy="38871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403" y="2819400"/>
              <a:ext cx="3561398" cy="387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5045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(2)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900098" y="2704609"/>
            <a:ext cx="6391805" cy="4096888"/>
            <a:chOff x="1807316" y="2704609"/>
            <a:chExt cx="6391805" cy="409688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7316" y="2712454"/>
              <a:ext cx="3874770" cy="408904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413" y="2704609"/>
              <a:ext cx="2113708" cy="409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3141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(3)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1" y="2645343"/>
            <a:ext cx="8250618" cy="4133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2500" y="6407150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06850" y="5461000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03346" y="4136457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71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(4)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4" y="2719388"/>
            <a:ext cx="7949053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46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95" y="3413743"/>
            <a:ext cx="5540010" cy="3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727704" y="2014401"/>
            <a:ext cx="8736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실행문 작성</a:t>
            </a:r>
            <a:r>
              <a:rPr lang="en-US" altLang="ko-KR" sz="3500" b="1"/>
              <a:t>(*</a:t>
            </a:r>
            <a:r>
              <a:rPr lang="ko-KR" altLang="en-US" sz="3500" b="1"/>
              <a:t>기본편 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8" name="그룹 7"/>
          <p:cNvGrpSpPr/>
          <p:nvPr/>
        </p:nvGrpSpPr>
        <p:grpSpPr>
          <a:xfrm>
            <a:off x="1767965" y="2765416"/>
            <a:ext cx="8656071" cy="615554"/>
            <a:chOff x="1556237" y="2765416"/>
            <a:chExt cx="86560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556237" y="2765416"/>
              <a:ext cx="8656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자바스크립트를 활용해서 사용자의 이름을 받아보세요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556238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참고사이트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https://cromidi.cafe24.com/matrix/230325.html</a:t>
              </a:r>
              <a:endParaRPr lang="ko-KR" altLang="en-US" sz="140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32241" y="3736836"/>
            <a:ext cx="8927518" cy="2525898"/>
            <a:chOff x="587957" y="3736836"/>
            <a:chExt cx="8927518" cy="252589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7" y="5472159"/>
              <a:ext cx="4714875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7" y="3737719"/>
              <a:ext cx="4714875" cy="1676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750" y="3736836"/>
              <a:ext cx="4022725" cy="2525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41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176738" y="3479801"/>
            <a:ext cx="5838524" cy="3187700"/>
            <a:chOff x="795638" y="3479801"/>
            <a:chExt cx="5838524" cy="31877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38" y="3479801"/>
              <a:ext cx="2367795" cy="31877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0987" y="4257675"/>
              <a:ext cx="2543175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8549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418420" y="2765417"/>
            <a:ext cx="7355160" cy="615554"/>
            <a:chOff x="2351088" y="2765417"/>
            <a:chExt cx="735516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6457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실수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소수점을 가지고 있는 숫자 </a:t>
              </a:r>
              <a:r>
                <a:rPr lang="en-US" altLang="ko-KR" sz="1400" dirty="0"/>
                <a:t>/ </a:t>
              </a:r>
              <a:r>
                <a:rPr lang="ko-KR" altLang="en-US" sz="1400" dirty="0" err="1"/>
                <a:t>난수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무작위로 추출된 숫자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7355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만약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Math.random</a:t>
              </a:r>
              <a:r>
                <a:rPr lang="en-US" altLang="ko-KR" sz="1400" dirty="0"/>
                <a:t>( )</a:t>
              </a:r>
              <a:r>
                <a:rPr lang="ko-KR" altLang="en-US" sz="1400" dirty="0"/>
                <a:t>을 이용하여 </a:t>
              </a:r>
              <a:r>
                <a:rPr lang="en-US" altLang="ko-KR" sz="1400" dirty="0"/>
                <a:t>120~150</a:t>
              </a:r>
              <a:r>
                <a:rPr lang="ko-KR" altLang="en-US" sz="1400" dirty="0"/>
                <a:t>사이의 </a:t>
              </a:r>
              <a:r>
                <a:rPr lang="ko-KR" altLang="en-US" sz="1400" dirty="0" err="1"/>
                <a:t>난수를</a:t>
              </a:r>
              <a:r>
                <a:rPr lang="ko-KR" altLang="en-US" sz="1400" dirty="0"/>
                <a:t>  정수로만 발생하게 하려면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3936576"/>
            <a:ext cx="84296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99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</a:t>
            </a:r>
            <a:r>
              <a:rPr lang="en-US" altLang="ko-KR" sz="3500" b="1" dirty="0"/>
              <a:t> </a:t>
            </a:r>
            <a:r>
              <a:rPr lang="en-US" altLang="ko-KR" sz="3500" b="1" dirty="0" smtClean="0"/>
              <a:t>1</a:t>
            </a:r>
            <a:r>
              <a:rPr lang="ko-KR" altLang="en-US" sz="3500" b="1" dirty="0" smtClean="0"/>
              <a:t>탄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64262" y="3380971"/>
            <a:ext cx="8663477" cy="3354081"/>
            <a:chOff x="1454743" y="3380971"/>
            <a:chExt cx="8663477" cy="33540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43" y="3380971"/>
              <a:ext cx="3511550" cy="335408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220" y="3753543"/>
              <a:ext cx="4630000" cy="277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9050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596959" y="2014401"/>
            <a:ext cx="89980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 </a:t>
            </a:r>
            <a:r>
              <a:rPr lang="en-US" altLang="ko-KR" sz="3500" b="1" dirty="0" smtClean="0"/>
              <a:t>2</a:t>
            </a:r>
            <a:r>
              <a:rPr lang="ko-KR" altLang="en-US" sz="3500" b="1" dirty="0" smtClean="0"/>
              <a:t>탄</a:t>
            </a:r>
            <a:endParaRPr lang="ko-KR" altLang="en-US" sz="35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982277"/>
            <a:ext cx="4038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4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89980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 </a:t>
            </a:r>
            <a:r>
              <a:rPr lang="en-US" altLang="ko-KR" sz="3500" b="1" dirty="0" smtClean="0"/>
              <a:t>2</a:t>
            </a:r>
            <a:r>
              <a:rPr lang="ko-KR" altLang="en-US" sz="3500" b="1" dirty="0" smtClean="0"/>
              <a:t>탄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2" y="956975"/>
            <a:ext cx="4871488" cy="57589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54" y="2645343"/>
            <a:ext cx="3983135" cy="40356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75" y="226933"/>
            <a:ext cx="2724762" cy="64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321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7813"/>
          <a:stretch/>
        </p:blipFill>
        <p:spPr>
          <a:xfrm>
            <a:off x="5880735" y="1702070"/>
            <a:ext cx="5052830" cy="28098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9971"/>
          <a:stretch/>
        </p:blipFill>
        <p:spPr>
          <a:xfrm>
            <a:off x="600075" y="1702070"/>
            <a:ext cx="5052830" cy="21552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0780" y="2705100"/>
            <a:ext cx="4692785" cy="6172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40780" y="2529840"/>
            <a:ext cx="4692785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0950" r="11631" b="6850"/>
          <a:stretch/>
        </p:blipFill>
        <p:spPr>
          <a:xfrm rot="16200000">
            <a:off x="2110628" y="3523710"/>
            <a:ext cx="2643656" cy="354909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9460" y="1635666"/>
            <a:ext cx="533400" cy="510634"/>
            <a:chOff x="219460" y="1635666"/>
            <a:chExt cx="533400" cy="510634"/>
          </a:xfrm>
        </p:grpSpPr>
        <p:sp>
          <p:nvSpPr>
            <p:cNvPr id="6" name="타원 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19460" y="3107008"/>
            <a:ext cx="533400" cy="510634"/>
            <a:chOff x="219460" y="1635666"/>
            <a:chExt cx="533400" cy="510634"/>
          </a:xfrm>
        </p:grpSpPr>
        <p:sp>
          <p:nvSpPr>
            <p:cNvPr id="17" name="타원 1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9460" y="2352890"/>
            <a:ext cx="533400" cy="510634"/>
            <a:chOff x="219460" y="1635666"/>
            <a:chExt cx="533400" cy="510634"/>
          </a:xfrm>
        </p:grpSpPr>
        <p:sp>
          <p:nvSpPr>
            <p:cNvPr id="24" name="타원 2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795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623" y="1188916"/>
            <a:ext cx="3970277" cy="547765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84541" y="1753530"/>
            <a:ext cx="3520440" cy="29784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88590" y="5478780"/>
            <a:ext cx="3516392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7813"/>
          <a:stretch/>
        </p:blipFill>
        <p:spPr>
          <a:xfrm>
            <a:off x="655319" y="1260110"/>
            <a:ext cx="5052830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903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3" y="1188916"/>
            <a:ext cx="3970277" cy="5477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37" y="1116579"/>
            <a:ext cx="3626510" cy="55359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99970" y="1259840"/>
            <a:ext cx="3516392" cy="35941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99970" y="1838960"/>
            <a:ext cx="3516392" cy="6375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99970" y="301752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99970" y="374357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99970" y="433461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99970" y="492565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5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배열객체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변수는 데이터가 한 개만 저장 됩니다</a:t>
            </a:r>
            <a:r>
              <a:rPr lang="en-US" altLang="ko-KR" sz="1400" dirty="0"/>
              <a:t>. If, </a:t>
            </a:r>
            <a:r>
              <a:rPr lang="ko-KR" altLang="en-US" sz="1400" dirty="0"/>
              <a:t>여러 개의 데이터를 하나의 변수에 저장하고 싶다면</a:t>
            </a:r>
            <a:r>
              <a:rPr lang="en-US" altLang="ko-KR" sz="1400" dirty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69535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여러 개의 데이터를 하나의 저장소에 저장하려면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배열객체를</a:t>
            </a:r>
            <a:r>
              <a:rPr lang="ko-KR" altLang="en-US" sz="1400" dirty="0"/>
              <a:t> 생성하면 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3255348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단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 번호는 </a:t>
            </a:r>
            <a:r>
              <a:rPr lang="en-US" altLang="ko-KR" sz="1400" dirty="0"/>
              <a:t>0</a:t>
            </a:r>
            <a:r>
              <a:rPr lang="ko-KR" altLang="en-US" sz="1400" dirty="0"/>
              <a:t>부터 시작합니다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26650" y="3380971"/>
            <a:ext cx="10138700" cy="3430595"/>
            <a:chOff x="867727" y="3380971"/>
            <a:chExt cx="10138700" cy="34305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727" y="3496854"/>
              <a:ext cx="5659528" cy="154758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855" y="3380971"/>
              <a:ext cx="4546572" cy="343059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67" y="5263981"/>
            <a:ext cx="5035953" cy="12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705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배열객체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변수는 데이터가 한 개만 저장 됩니다</a:t>
            </a:r>
            <a:r>
              <a:rPr lang="en-US" altLang="ko-KR" sz="1400" dirty="0"/>
              <a:t>. If, </a:t>
            </a:r>
            <a:r>
              <a:rPr lang="ko-KR" altLang="en-US" sz="1400" dirty="0"/>
              <a:t>여러 개의 데이터를 하나의 변수에 저장하고 싶다면</a:t>
            </a:r>
            <a:r>
              <a:rPr lang="en-US" altLang="ko-KR" sz="1400" dirty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69535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여러 개의 데이터를 하나의 저장소에 저장하려면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배열객체를</a:t>
            </a:r>
            <a:r>
              <a:rPr lang="ko-KR" altLang="en-US" sz="1400" dirty="0"/>
              <a:t> 생성하면 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3255348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단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 번호는 </a:t>
            </a:r>
            <a:r>
              <a:rPr lang="en-US" altLang="ko-KR" sz="1400" dirty="0"/>
              <a:t>0</a:t>
            </a:r>
            <a:r>
              <a:rPr lang="ko-KR" altLang="en-US" sz="1400" dirty="0"/>
              <a:t>부터 시작합니다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96126" y="3563124"/>
            <a:ext cx="5599748" cy="3131545"/>
            <a:chOff x="1128712" y="3563124"/>
            <a:chExt cx="5599748" cy="31315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712" y="3628756"/>
              <a:ext cx="3683661" cy="295370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320" y="3563124"/>
              <a:ext cx="1501140" cy="3131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2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입력 및 출력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105683" y="2765416"/>
            <a:ext cx="5980635" cy="615554"/>
            <a:chOff x="-207619" y="2765416"/>
            <a:chExt cx="5980635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5980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VS Code </a:t>
              </a:r>
              <a:r>
                <a:rPr lang="ko-KR" altLang="en-US" sz="1400"/>
                <a:t>화면구성 </a:t>
              </a:r>
              <a:r>
                <a:rPr lang="en-US" altLang="ko-KR" sz="1400"/>
                <a:t>: </a:t>
              </a:r>
              <a:r>
                <a:rPr lang="ko-KR" altLang="en-US" sz="1400" b="1">
                  <a:solidFill>
                    <a:srgbClr val="FF0000"/>
                  </a:solidFill>
                </a:rPr>
                <a:t>뷰바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사이드바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편집기그룹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패널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상태바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5463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우선</a:t>
              </a:r>
              <a:r>
                <a:rPr lang="en-US" altLang="ko-KR" sz="1400"/>
                <a:t>, &lt;body&gt;</a:t>
              </a:r>
              <a:r>
                <a:rPr lang="ko-KR" altLang="en-US" sz="1400"/>
                <a:t>태그 안에 작성 후 </a:t>
              </a:r>
              <a:r>
                <a:rPr lang="en-US" altLang="ko-KR" sz="1400"/>
                <a:t>Live Server </a:t>
              </a:r>
              <a:r>
                <a:rPr lang="ko-KR" altLang="en-US" sz="1400"/>
                <a:t>활용해서 확인</a:t>
              </a:r>
              <a:r>
                <a:rPr lang="en-US" altLang="ko-KR" sz="1400"/>
                <a:t>!</a:t>
              </a:r>
              <a:endParaRPr lang="ko-KR" altLang="en-US" sz="1400" b="1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27A5A7D-2589-4622-BB58-A77B12D5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3860162"/>
            <a:ext cx="5905500" cy="2533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DEDA06-6677-4EC3-A90B-68F86E02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329" y="3860162"/>
            <a:ext cx="4657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9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94" y="3046934"/>
            <a:ext cx="5129212" cy="351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8622030" y="4249450"/>
            <a:ext cx="2465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*Index1 </a:t>
            </a:r>
            <a:r>
              <a:rPr lang="ko-KR" altLang="en-US" sz="1400" b="1" smtClean="0">
                <a:solidFill>
                  <a:srgbClr val="FF0000"/>
                </a:solidFill>
              </a:rPr>
              <a:t>부터 </a:t>
            </a:r>
            <a:r>
              <a:rPr lang="en-US" altLang="ko-KR" sz="1400" b="1" smtClean="0">
                <a:solidFill>
                  <a:srgbClr val="FF0000"/>
                </a:solidFill>
              </a:rPr>
              <a:t>index2 </a:t>
            </a:r>
            <a:r>
              <a:rPr lang="ko-KR" altLang="en-US" sz="1400" b="1" smtClean="0">
                <a:solidFill>
                  <a:srgbClr val="FF0000"/>
                </a:solidFill>
              </a:rPr>
              <a:t>미만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97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5118" y="2991500"/>
            <a:ext cx="8661765" cy="3769465"/>
            <a:chOff x="1066800" y="2991500"/>
            <a:chExt cx="8661765" cy="376946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991500"/>
              <a:ext cx="3889368" cy="3769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036" y="2991500"/>
              <a:ext cx="4623529" cy="20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56076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58963" y="2998182"/>
            <a:ext cx="8474075" cy="3752716"/>
            <a:chOff x="900113" y="2998182"/>
            <a:chExt cx="8474075" cy="375271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2998182"/>
              <a:ext cx="4395787" cy="3752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414" y="2998182"/>
              <a:ext cx="3914774" cy="1957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47833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문자형 데이터를 객체로 취급하는 것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자바스크립트에서 가장많이 사용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문자열객체 생성방법 </a:t>
            </a:r>
            <a:r>
              <a:rPr lang="en-US" altLang="ko-KR" sz="1400" smtClean="0"/>
              <a:t>: 1) new </a:t>
            </a:r>
            <a:r>
              <a:rPr lang="ko-KR" altLang="en-US" sz="1400" smtClean="0"/>
              <a:t>키워드와 </a:t>
            </a:r>
            <a:r>
              <a:rPr lang="en-US" altLang="ko-KR" sz="1400" smtClean="0"/>
              <a:t>String( ) </a:t>
            </a:r>
            <a:r>
              <a:rPr lang="ko-KR" altLang="en-US" sz="1400" smtClean="0"/>
              <a:t>메서드 사용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생성된 객체는 변수에 참조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문자열객체 생성방법 </a:t>
            </a:r>
            <a:r>
              <a:rPr lang="en-US" altLang="ko-KR" sz="1400" smtClean="0"/>
              <a:t>: 2) </a:t>
            </a:r>
            <a:r>
              <a:rPr lang="ko-KR" altLang="en-US" sz="1400" smtClean="0"/>
              <a:t>문자열 객체의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참조 변수에 문자형 데이터만 입력해도 객체 생성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34223" y="3626754"/>
            <a:ext cx="6923554" cy="3214688"/>
            <a:chOff x="1338408" y="3607704"/>
            <a:chExt cx="6923554" cy="321468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8" y="3607704"/>
              <a:ext cx="3600450" cy="170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3607704"/>
              <a:ext cx="3089887" cy="3214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48849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문자형 데이터를 객체로 취급하는 것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자바스크립트에서 가장많이 사용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문자열객체 생성방법 </a:t>
            </a:r>
            <a:r>
              <a:rPr lang="en-US" altLang="ko-KR" sz="1400" smtClean="0"/>
              <a:t>: 1) new </a:t>
            </a:r>
            <a:r>
              <a:rPr lang="ko-KR" altLang="en-US" sz="1400" smtClean="0"/>
              <a:t>키워드와 </a:t>
            </a:r>
            <a:r>
              <a:rPr lang="en-US" altLang="ko-KR" sz="1400" smtClean="0"/>
              <a:t>String( ) </a:t>
            </a:r>
            <a:r>
              <a:rPr lang="ko-KR" altLang="en-US" sz="1400" smtClean="0"/>
              <a:t>메서드 사용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생성된 객체는 변수에 참조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문자열객체 생성방법 </a:t>
            </a:r>
            <a:r>
              <a:rPr lang="en-US" altLang="ko-KR" sz="1400" smtClean="0"/>
              <a:t>: 2) </a:t>
            </a:r>
            <a:r>
              <a:rPr lang="ko-KR" altLang="en-US" sz="1400" smtClean="0"/>
              <a:t>문자열 객체의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참조 변수에 문자형 데이터만 입력해도 객체 생성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12620" y="2991500"/>
            <a:ext cx="6910333" cy="3688313"/>
            <a:chOff x="4900612" y="3653042"/>
            <a:chExt cx="5453905" cy="302677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612" y="3653042"/>
              <a:ext cx="2695575" cy="3019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825" y="3653042"/>
              <a:ext cx="2610692" cy="3026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095698"/>
            <a:ext cx="120300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403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방문자로부터 이름을 입력받은 후 대문자로 출력하고 싶다면</a:t>
            </a:r>
            <a:r>
              <a:rPr lang="en-US" altLang="ko-KR" sz="1400" smtClean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방문자로부터 연락처를 입력받은 후 전화번호 뒤 네자리를 </a:t>
            </a:r>
            <a:r>
              <a:rPr lang="en-US" altLang="ko-KR" sz="1400" smtClean="0"/>
              <a:t>*</a:t>
            </a:r>
            <a:r>
              <a:rPr lang="ko-KR" altLang="en-US" sz="1400" smtClean="0"/>
              <a:t>로 출력하고 싶다면</a:t>
            </a:r>
            <a:r>
              <a:rPr lang="en-US" altLang="ko-KR" sz="1400" smtClean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Substring(a, b) =&gt; </a:t>
            </a:r>
            <a:r>
              <a:rPr lang="en-US" altLang="ko-KR" sz="1400" b="1" smtClean="0">
                <a:solidFill>
                  <a:srgbClr val="FF0000"/>
                </a:solidFill>
              </a:rPr>
              <a:t>a</a:t>
            </a:r>
            <a:r>
              <a:rPr lang="ko-KR" altLang="en-US" sz="1400" b="1" smtClean="0">
                <a:solidFill>
                  <a:srgbClr val="FF0000"/>
                </a:solidFill>
              </a:rPr>
              <a:t>인덱스부터 </a:t>
            </a:r>
            <a:r>
              <a:rPr lang="en-US" altLang="ko-KR" sz="1400" b="1" smtClean="0">
                <a:solidFill>
                  <a:srgbClr val="FF0000"/>
                </a:solidFill>
              </a:rPr>
              <a:t>b</a:t>
            </a:r>
            <a:r>
              <a:rPr lang="ko-KR" altLang="en-US" sz="1400" b="1" smtClean="0">
                <a:solidFill>
                  <a:srgbClr val="FF0000"/>
                </a:solidFill>
              </a:rPr>
              <a:t>인덱스 이전 구간</a:t>
            </a:r>
            <a:r>
              <a:rPr lang="ko-KR" altLang="en-US" sz="1400" smtClean="0"/>
              <a:t>의 문자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25411" y="3981450"/>
            <a:ext cx="9941179" cy="2266950"/>
            <a:chOff x="452583" y="4067175"/>
            <a:chExt cx="9941179" cy="22669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4067175"/>
              <a:ext cx="6981825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491" y="4067175"/>
              <a:ext cx="2498271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69194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 및 배열 객체 메서드를 활용하여 이메일 유효성 검사 가능</a:t>
            </a:r>
            <a:r>
              <a:rPr lang="en-US" altLang="ko-KR" sz="1400" smtClean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85119" y="3077225"/>
            <a:ext cx="9021763" cy="3629025"/>
            <a:chOff x="1595437" y="3077225"/>
            <a:chExt cx="9021763" cy="362902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7" y="3077225"/>
              <a:ext cx="4378771" cy="3629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5129212"/>
              <a:ext cx="1971675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3110562"/>
              <a:ext cx="4429125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5867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브라우저 객체 모델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001202" y="2683723"/>
            <a:ext cx="8189597" cy="926958"/>
            <a:chOff x="2145028" y="2683723"/>
            <a:chExt cx="8189597" cy="9269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30" y="2683723"/>
              <a:ext cx="476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브라우저에 내장된 객체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브라우저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29" y="2993314"/>
              <a:ext cx="6456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브라우저 객체의 최상위 객체 </a:t>
              </a:r>
              <a:r>
                <a:rPr lang="en-US" altLang="ko-KR" sz="1400" smtClean="0"/>
                <a:t>: window / window </a:t>
              </a:r>
              <a:r>
                <a:rPr lang="ko-KR" altLang="en-US" sz="1400" smtClean="0"/>
                <a:t>객체 아래 하위 객체 포함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28" y="3302904"/>
              <a:ext cx="818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이렇게 계층적 구조로 되어있는 브라우저 객체를 </a:t>
              </a:r>
              <a:r>
                <a:rPr lang="en-US" altLang="ko-KR" sz="1400" smtClean="0"/>
                <a:t>BOM (*Browser Object Model)</a:t>
              </a:r>
              <a:r>
                <a:rPr lang="ko-KR" altLang="en-US" sz="1400" smtClean="0"/>
                <a:t>이라고 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08470" y="3766811"/>
            <a:ext cx="10575060" cy="2945594"/>
            <a:chOff x="378691" y="3776336"/>
            <a:chExt cx="10575060" cy="294559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776336"/>
              <a:ext cx="5562599" cy="2745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775" y="3776336"/>
              <a:ext cx="4752976" cy="294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9488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Open( ) </a:t>
            </a:r>
            <a:r>
              <a:rPr lang="ko-KR" altLang="en-US" sz="3500" b="1" smtClean="0"/>
              <a:t>메서드 이용 팝업창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01204" y="2683723"/>
            <a:ext cx="692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open(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지정한 </a:t>
            </a:r>
            <a:r>
              <a:rPr lang="en-US" altLang="ko-KR" sz="1400" smtClean="0"/>
              <a:t>URL </a:t>
            </a:r>
            <a:r>
              <a:rPr lang="ko-KR" altLang="en-US" sz="1400" smtClean="0"/>
              <a:t>페이지를 새 브라우저 창에 나타낼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66825" y="3067700"/>
            <a:ext cx="9658350" cy="3735928"/>
            <a:chOff x="1266825" y="3067700"/>
            <a:chExt cx="9658350" cy="373592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3067700"/>
              <a:ext cx="2933700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3753500"/>
              <a:ext cx="9658350" cy="70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4477757"/>
              <a:ext cx="6657975" cy="2325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2783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Open( ) </a:t>
            </a:r>
            <a:r>
              <a:rPr lang="ko-KR" altLang="en-US" sz="3500" b="1" smtClean="0"/>
              <a:t>메서드 이용 팝업창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01204" y="2683723"/>
            <a:ext cx="692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open(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지정한 </a:t>
            </a:r>
            <a:r>
              <a:rPr lang="en-US" altLang="ko-KR" sz="1400" smtClean="0"/>
              <a:t>URL </a:t>
            </a:r>
            <a:r>
              <a:rPr lang="ko-KR" altLang="en-US" sz="1400" smtClean="0"/>
              <a:t>페이지를 새 브라우저 창에 나타낼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2583" y="3226895"/>
            <a:ext cx="11279403" cy="3499785"/>
            <a:chOff x="283947" y="3226895"/>
            <a:chExt cx="11279403" cy="349978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47" y="3401378"/>
              <a:ext cx="643890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79" y="5467350"/>
              <a:ext cx="7286625" cy="742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901" y="3226895"/>
              <a:ext cx="3727449" cy="3499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778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693719" y="2014401"/>
            <a:ext cx="8804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실행문 작성</a:t>
            </a:r>
            <a:r>
              <a:rPr lang="en-US" altLang="ko-KR" sz="3500" b="1"/>
              <a:t>(*</a:t>
            </a:r>
            <a:r>
              <a:rPr lang="ko-KR" altLang="en-US" sz="3500" b="1"/>
              <a:t>기본편 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105683" y="2765416"/>
            <a:ext cx="598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크롬 브라우저 </a:t>
            </a:r>
            <a:r>
              <a:rPr lang="en-US" altLang="ko-KR" sz="1400"/>
              <a:t>&gt; ctrl + shift + J : </a:t>
            </a:r>
            <a:r>
              <a:rPr lang="ko-KR" altLang="en-US" sz="1400"/>
              <a:t>개발자도구 </a:t>
            </a:r>
            <a:r>
              <a:rPr lang="en-US" altLang="ko-KR" sz="1400"/>
              <a:t>&gt; </a:t>
            </a:r>
            <a:r>
              <a:rPr lang="ko-KR" altLang="en-US" sz="1400"/>
              <a:t>콘솔창 확인 가능</a:t>
            </a:r>
            <a:r>
              <a:rPr lang="en-US" altLang="ko-KR" sz="1400"/>
              <a:t>!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073193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주소 표시줄 내 </a:t>
            </a:r>
            <a:r>
              <a:rPr lang="en-US" altLang="ko-KR" sz="1400"/>
              <a:t>about:blank </a:t>
            </a:r>
            <a:r>
              <a:rPr lang="ko-KR" altLang="en-US" sz="1400"/>
              <a:t>입력 시</a:t>
            </a:r>
            <a:r>
              <a:rPr lang="en-US" altLang="ko-KR" sz="1400"/>
              <a:t>, reset </a:t>
            </a:r>
            <a:r>
              <a:rPr lang="ko-KR" altLang="en-US" sz="1400"/>
              <a:t>가능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9" y="2919304"/>
            <a:ext cx="2609979" cy="114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380970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undefined : </a:t>
            </a:r>
            <a:r>
              <a:rPr lang="ko-KR" altLang="en-US" sz="1400"/>
              <a:t>오류가 아닌</a:t>
            </a:r>
            <a:r>
              <a:rPr lang="en-US" altLang="ko-KR" sz="1400"/>
              <a:t>, </a:t>
            </a:r>
            <a:r>
              <a:rPr lang="ko-KR" altLang="en-US" sz="1400"/>
              <a:t>출력할 내용이 없을 때 표기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688747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콘솔창 </a:t>
            </a:r>
            <a:r>
              <a:rPr lang="en-US" altLang="ko-KR" sz="1400"/>
              <a:t>: ctrl + L : </a:t>
            </a:r>
            <a:r>
              <a:rPr lang="ko-KR" altLang="en-US" sz="1400"/>
              <a:t>그동안 입력했던 내용 삭제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9" y="4150412"/>
            <a:ext cx="3210566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996524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사용자로부터 입력값을 받고 싶다면</a:t>
            </a:r>
            <a:r>
              <a:rPr lang="en-US" altLang="ko-KR" sz="1400"/>
              <a:t>, prompt( ) 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304301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알림창으로 값을 출력하고 싶다면</a:t>
            </a:r>
            <a:r>
              <a:rPr lang="en-US" altLang="ko-KR" sz="1400"/>
              <a:t>, alert( )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3" y="5488780"/>
            <a:ext cx="2705455" cy="98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612078"/>
            <a:ext cx="863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⑦ 결과값을 웹 브라우저 화면에 출력하고 싶다면</a:t>
            </a:r>
            <a:r>
              <a:rPr lang="en-US" altLang="ko-KR" sz="1400"/>
              <a:t>, document.write( ) </a:t>
            </a:r>
            <a:r>
              <a:rPr lang="ko-KR" altLang="en-US" sz="1400"/>
              <a:t>함수 사용</a:t>
            </a:r>
            <a:r>
              <a:rPr lang="en-US" altLang="ko-KR" sz="1400"/>
              <a:t>! </a:t>
            </a:r>
            <a:r>
              <a:rPr lang="ko-KR" altLang="en-US" sz="1400"/>
              <a:t>→ </a:t>
            </a:r>
            <a:r>
              <a:rPr lang="en-US" altLang="ko-KR" sz="1400"/>
              <a:t>shift + enter : </a:t>
            </a:r>
            <a:r>
              <a:rPr lang="ko-KR" altLang="en-US" sz="1400"/>
              <a:t>줄바꿈</a:t>
            </a:r>
            <a:endParaRPr lang="ko-KR" altLang="en-US" sz="1400" b="1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45" y="5321987"/>
            <a:ext cx="37671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919855"/>
            <a:ext cx="759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⑧ 결과값을 콘솔에 출력하고 싶다면</a:t>
            </a:r>
            <a:r>
              <a:rPr lang="en-US" altLang="ko-KR" sz="1400"/>
              <a:t>, console.log( )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5321987"/>
            <a:ext cx="3629819" cy="12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82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alert( ) </a:t>
            </a:r>
            <a:r>
              <a:rPr lang="ko-KR" altLang="en-US" sz="3500" b="1" smtClean="0"/>
              <a:t>메서드 이용 경</a:t>
            </a:r>
            <a:r>
              <a:rPr lang="ko-KR" altLang="en-US" sz="3500" b="1"/>
              <a:t>고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86439" y="2683723"/>
            <a:ext cx="821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alert(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경고창을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8388" y="3752850"/>
            <a:ext cx="7515225" cy="1466850"/>
            <a:chOff x="857250" y="3752850"/>
            <a:chExt cx="7515225" cy="146685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3752850"/>
              <a:ext cx="4552950" cy="146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4043363"/>
              <a:ext cx="283845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4842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prompt( ) </a:t>
            </a:r>
            <a:r>
              <a:rPr lang="ko-KR" altLang="en-US" sz="3500" b="1" smtClean="0"/>
              <a:t>메서드 이용 질의응</a:t>
            </a:r>
            <a:r>
              <a:rPr lang="ko-KR" altLang="en-US" sz="3500" b="1"/>
              <a:t>답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2683723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prompt(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질의응답창을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3719513"/>
            <a:ext cx="47148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81426"/>
            <a:ext cx="3124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3020725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prompt(“</a:t>
            </a:r>
            <a:r>
              <a:rPr lang="ko-KR" altLang="en-US" sz="1400" smtClean="0"/>
              <a:t>질의 내용</a:t>
            </a:r>
            <a:r>
              <a:rPr lang="en-US" altLang="ko-KR" sz="1400" smtClean="0"/>
              <a:t>”, “</a:t>
            </a:r>
            <a:r>
              <a:rPr lang="ko-KR" altLang="en-US" sz="1400" smtClean="0"/>
              <a:t>기본 답변</a:t>
            </a:r>
            <a:r>
              <a:rPr lang="en-US" altLang="ko-KR" sz="1400" smtClean="0"/>
              <a:t>”);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009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confirm( ) </a:t>
            </a:r>
            <a:r>
              <a:rPr lang="ko-KR" altLang="en-US" sz="3500" b="1" smtClean="0"/>
              <a:t>메서드 이용 확인취소창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683723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confirm(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/</a:t>
            </a:r>
            <a:r>
              <a:rPr lang="ko-KR" altLang="en-US" sz="1400" smtClean="0"/>
              <a:t>취소창을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973100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[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 smtClean="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true </a:t>
            </a:r>
            <a:r>
              <a:rPr lang="ko-KR" altLang="en-US" sz="1400" smtClean="0"/>
              <a:t>반환 </a:t>
            </a:r>
            <a:r>
              <a:rPr lang="en-US" altLang="ko-KR" sz="1400" smtClean="0"/>
              <a:t>/ [</a:t>
            </a:r>
            <a:r>
              <a:rPr lang="ko-KR" altLang="en-US" sz="1400" smtClean="0"/>
              <a:t>취소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false </a:t>
            </a:r>
            <a:r>
              <a:rPr lang="ko-KR" altLang="en-US" sz="1400" smtClean="0"/>
              <a:t>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19836" y="3686175"/>
            <a:ext cx="8152328" cy="1371600"/>
            <a:chOff x="1147763" y="3429000"/>
            <a:chExt cx="8152328" cy="137160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541" y="3429000"/>
              <a:ext cx="44005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763" y="3429000"/>
              <a:ext cx="3571875" cy="695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38732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setInterval( ) : </a:t>
            </a:r>
            <a:r>
              <a:rPr lang="ko-KR" altLang="en-US" sz="1400" smtClean="0"/>
              <a:t>일정한 시간 간격으로 코드를 반복해서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266104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setTimeout( ) : </a:t>
            </a:r>
            <a:r>
              <a:rPr lang="ko-KR" altLang="en-US" sz="1400" smtClean="0"/>
              <a:t>일정한 시간 후에 코드를 실행하고 종료하는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clearInterval( ) : setInterval( ) </a:t>
            </a:r>
            <a:r>
              <a:rPr lang="ko-KR" altLang="en-US" sz="1400" smtClean="0"/>
              <a:t>메서드를 취소할 때 사용하는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573881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</a:t>
            </a:r>
            <a:r>
              <a:rPr lang="en-US" altLang="ko-KR" sz="1400" smtClean="0"/>
              <a:t>clearTimeout( ) : setTimeou( ) </a:t>
            </a:r>
            <a:r>
              <a:rPr lang="ko-KR" altLang="en-US" sz="1400" smtClean="0"/>
              <a:t>메서드를 제거하는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067" y="3930889"/>
            <a:ext cx="10005867" cy="2850026"/>
            <a:chOff x="452583" y="3930889"/>
            <a:chExt cx="10005867" cy="2850026"/>
          </a:xfrm>
        </p:grpSpPr>
        <p:grpSp>
          <p:nvGrpSpPr>
            <p:cNvPr id="11" name="그룹 10"/>
            <p:cNvGrpSpPr/>
            <p:nvPr/>
          </p:nvGrpSpPr>
          <p:grpSpPr>
            <a:xfrm>
              <a:off x="452583" y="3930889"/>
              <a:ext cx="6829772" cy="2838450"/>
              <a:chOff x="1619647" y="3613859"/>
              <a:chExt cx="7068245" cy="3177466"/>
            </a:xfrm>
          </p:grpSpPr>
          <p:pic>
            <p:nvPicPr>
              <p:cNvPr id="1433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47" y="3613859"/>
                <a:ext cx="4090987" cy="31774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40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710" y="3613859"/>
                <a:ext cx="2758182" cy="31774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349" y="3930889"/>
              <a:ext cx="2814101" cy="2850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1378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setInterval( ) : </a:t>
            </a:r>
            <a:r>
              <a:rPr lang="ko-KR" altLang="en-US" sz="1400" smtClean="0"/>
              <a:t>일정한 시간 간격으로 코드를 반복해서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clearInterval( ) : setInterval( ) </a:t>
            </a:r>
            <a:r>
              <a:rPr lang="ko-KR" altLang="en-US" sz="1400" smtClean="0"/>
              <a:t>메서드를 취소할 때 사용하는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76287" y="3441727"/>
            <a:ext cx="10639426" cy="3051405"/>
            <a:chOff x="923925" y="3613177"/>
            <a:chExt cx="10639426" cy="305140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25" y="3616582"/>
              <a:ext cx="3733800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9" y="3613177"/>
              <a:ext cx="6805612" cy="3051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34128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setTimeout( ) : </a:t>
            </a:r>
            <a:r>
              <a:rPr lang="ko-KR" altLang="en-US" sz="1400"/>
              <a:t>일정한 시간 후에 코드를 실행하고 종료하는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/>
              <a:t>clearTimeout( ) : setTimeou( ) </a:t>
            </a:r>
            <a:r>
              <a:rPr lang="ko-KR" altLang="en-US" sz="1400"/>
              <a:t>메서드를 제거하는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69274" y="4086225"/>
            <a:ext cx="5653453" cy="1504950"/>
            <a:chOff x="1328371" y="4086225"/>
            <a:chExt cx="5653453" cy="150495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71" y="4086225"/>
              <a:ext cx="3533775" cy="150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74" y="4086225"/>
              <a:ext cx="1771650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49881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일정한 시간 간격으로 코드 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98" y="3022509"/>
            <a:ext cx="6721604" cy="30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22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일정한 시간 간격으로 코드 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14" y="2614736"/>
            <a:ext cx="3245065" cy="1478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01" y="4093589"/>
            <a:ext cx="3316374" cy="2422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692" y="3898556"/>
            <a:ext cx="4194745" cy="24937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73" y="2579885"/>
            <a:ext cx="3030177" cy="41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278208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screen </a:t>
            </a:r>
            <a:r>
              <a:rPr lang="ko-KR" altLang="en-US" sz="1400" smtClean="0"/>
              <a:t>객체는 사용자의 모니터 너비나 높이 또는 컬러 등의 정보를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5" y="3589098"/>
            <a:ext cx="6637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location </a:t>
            </a:r>
            <a:r>
              <a:rPr lang="ko-KR" altLang="en-US" sz="1400" smtClean="0"/>
              <a:t>객체는 사용자 브라우저와 관련된 속성과 메서드를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사용자의 모니터 정보를 제공하는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screen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 브라우저와 관련된 정보를 제공하는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location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2359" y="3896875"/>
            <a:ext cx="11347282" cy="2984938"/>
            <a:chOff x="233818" y="3877825"/>
            <a:chExt cx="11347282" cy="2984938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4735" y="3896703"/>
              <a:ext cx="3336365" cy="2878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34"/>
            <a:stretch/>
          </p:blipFill>
          <p:spPr bwMode="auto">
            <a:xfrm>
              <a:off x="233818" y="3915753"/>
              <a:ext cx="2630290" cy="149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364" y="3896875"/>
              <a:ext cx="2258353" cy="2965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18"/>
            <a:stretch/>
          </p:blipFill>
          <p:spPr bwMode="auto">
            <a:xfrm>
              <a:off x="2872569" y="3877825"/>
              <a:ext cx="2718239" cy="180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49811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278208"/>
            <a:ext cx="1178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history </a:t>
            </a:r>
            <a:r>
              <a:rPr lang="ko-KR" altLang="en-US" sz="1400" smtClean="0"/>
              <a:t>객체는 사용자가 방문한 사이트의 기록을 남기고 이전 방문 사이트와 다음 방문 사이트로다시 돌아갈 수 있는 속성과 메서드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589098"/>
            <a:ext cx="113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navigator </a:t>
            </a:r>
            <a:r>
              <a:rPr lang="ko-KR" altLang="en-US" sz="1400" smtClean="0"/>
              <a:t>객체는 현재 방문자가 사용하는 브라우저 정보와 운영체제 정보를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</a:t>
              </a:r>
              <a:r>
                <a:rPr lang="en-US" altLang="ko-KR" sz="3500" b="1" smtClean="0"/>
                <a:t> </a:t>
              </a:r>
              <a:r>
                <a:rPr lang="ko-KR" altLang="en-US" sz="3500" b="1" smtClean="0"/>
                <a:t>방문한 사이트 기록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history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 사용하는 브라우저 정보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navigator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95536" y="4020362"/>
            <a:ext cx="8600929" cy="2476920"/>
            <a:chOff x="452583" y="4020362"/>
            <a:chExt cx="8600929" cy="247692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4020362"/>
              <a:ext cx="2638058" cy="2476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487" y="4020362"/>
              <a:ext cx="5915025" cy="233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57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693719" y="2014401"/>
            <a:ext cx="8804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소스작성 시</a:t>
            </a:r>
            <a:r>
              <a:rPr lang="en-US" altLang="ko-KR" sz="3500" b="1"/>
              <a:t>, </a:t>
            </a:r>
            <a:r>
              <a:rPr lang="ko-KR" altLang="en-US" sz="3500" b="1"/>
              <a:t>유의사항</a:t>
            </a:r>
            <a:r>
              <a:rPr lang="en-US" altLang="ko-KR" sz="3500" b="1"/>
              <a:t>(*</a:t>
            </a:r>
            <a:r>
              <a:rPr lang="ko-KR" altLang="en-US" sz="3500" b="1"/>
              <a:t>기본편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105683" y="2765416"/>
            <a:ext cx="67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대</a:t>
            </a:r>
            <a:r>
              <a:rPr lang="en-US" altLang="ko-KR" sz="1400"/>
              <a:t>.</a:t>
            </a:r>
            <a:r>
              <a:rPr lang="ko-KR" altLang="en-US" sz="1400"/>
              <a:t>소문자를 구별하여 소스 작성 </a:t>
            </a:r>
            <a:r>
              <a:rPr lang="en-US" altLang="ko-KR" sz="1400"/>
              <a:t>ex) sum / Sum / SUM </a:t>
            </a:r>
            <a:r>
              <a:rPr lang="ko-KR" altLang="en-US" sz="1400"/>
              <a:t>모두 다르게 인식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347513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소스코드 작성 시</a:t>
            </a:r>
            <a:r>
              <a:rPr lang="en-US" altLang="ko-KR" sz="1400"/>
              <a:t>, </a:t>
            </a:r>
            <a:r>
              <a:rPr lang="ko-KR" altLang="en-US" sz="1400"/>
              <a:t>누구나 보기 쉽게 들여쓰기 하기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929610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세미콜론을 통해 문장을 구분하기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511707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주석을 통해 메모한다</a:t>
            </a:r>
            <a:r>
              <a:rPr lang="en-US" altLang="ko-KR" sz="1400"/>
              <a:t>. (*</a:t>
            </a:r>
            <a:r>
              <a:rPr lang="ko-KR" altLang="en-US" sz="1400"/>
              <a:t>한줄 주석 </a:t>
            </a:r>
            <a:r>
              <a:rPr lang="en-US" altLang="ko-KR" sz="1400"/>
              <a:t>: //  *</a:t>
            </a:r>
            <a:r>
              <a:rPr lang="ko-KR" altLang="en-US" sz="1400"/>
              <a:t>여러줄 주석 </a:t>
            </a:r>
            <a:r>
              <a:rPr lang="en-US" altLang="ko-KR" sz="1400"/>
              <a:t>:  /* */)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5093804"/>
            <a:ext cx="698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식별자는 정해진 규칙을 지켜 작성 </a:t>
            </a:r>
            <a:r>
              <a:rPr lang="en-US" altLang="ko-KR" sz="1400"/>
              <a:t>(*</a:t>
            </a:r>
            <a:r>
              <a:rPr lang="ko-KR" altLang="en-US" sz="1400"/>
              <a:t>첫단어 </a:t>
            </a:r>
            <a:r>
              <a:rPr lang="en-US" altLang="ko-KR" sz="1400"/>
              <a:t>: </a:t>
            </a:r>
            <a:r>
              <a:rPr lang="ko-KR" altLang="en-US" sz="1400"/>
              <a:t>문자</a:t>
            </a:r>
            <a:r>
              <a:rPr lang="en-US" altLang="ko-KR" sz="1400"/>
              <a:t>, </a:t>
            </a:r>
            <a:r>
              <a:rPr lang="ko-KR" altLang="en-US" sz="1400"/>
              <a:t>언더바</a:t>
            </a:r>
            <a:r>
              <a:rPr lang="en-US" altLang="ko-KR" sz="1400"/>
              <a:t>, </a:t>
            </a:r>
            <a:r>
              <a:rPr lang="ko-KR" altLang="en-US" sz="1400"/>
              <a:t>달러기호 만 가능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5675901"/>
            <a:ext cx="546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예약어는 식별자로 사용불가</a:t>
            </a:r>
            <a:endParaRPr lang="en-US" altLang="ko-KR" sz="1400"/>
          </a:p>
          <a:p>
            <a:r>
              <a:rPr lang="en-US" altLang="ko-KR" sz="1400" b="1"/>
              <a:t>&gt; ex. If, else, case, for, switch, this, true </a:t>
            </a:r>
            <a:r>
              <a:rPr lang="ko-KR" altLang="en-US" sz="1400" b="1"/>
              <a:t>등 불가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29" y="3802510"/>
            <a:ext cx="431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2528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278208"/>
            <a:ext cx="1178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history </a:t>
            </a:r>
            <a:r>
              <a:rPr lang="ko-KR" altLang="en-US" sz="1400" smtClean="0"/>
              <a:t>객체는 사용자가 방문한 사이트의 기록을 남기고 이전 방문 사이트와 다음 방문 사이트로다시 돌아갈 수 있는 속성과 메서드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589098"/>
            <a:ext cx="113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navigator </a:t>
            </a:r>
            <a:r>
              <a:rPr lang="ko-KR" altLang="en-US" sz="1400" smtClean="0"/>
              <a:t>객체는 현재 방문자가 사용하는 브라우저 정보와 운영체제 정보를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</a:t>
              </a:r>
              <a:r>
                <a:rPr lang="en-US" altLang="ko-KR" sz="3500" b="1" smtClean="0"/>
                <a:t> </a:t>
              </a:r>
              <a:r>
                <a:rPr lang="ko-KR" altLang="en-US" sz="3500" b="1" smtClean="0"/>
                <a:t>방문한 사이트 기록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history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dirty="0" smtClean="0"/>
                <a:t>사용자가 사용하는 브라우저 정보 확인 </a:t>
              </a:r>
              <a:r>
                <a:rPr lang="en-US" altLang="ko-KR" sz="3500" b="1" dirty="0" smtClean="0">
                  <a:solidFill>
                    <a:srgbClr val="FF0000"/>
                  </a:solidFill>
                </a:rPr>
                <a:t>navigator </a:t>
              </a:r>
              <a:r>
                <a:rPr lang="ko-KR" altLang="en-US" sz="3500" b="1" dirty="0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2583" y="3876620"/>
            <a:ext cx="7690520" cy="2129632"/>
            <a:chOff x="333375" y="2940145"/>
            <a:chExt cx="8590818" cy="282947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5" y="3073495"/>
              <a:ext cx="6286500" cy="2571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080" y="2940145"/>
              <a:ext cx="1934113" cy="282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35" y="6167847"/>
            <a:ext cx="7044252" cy="6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28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BOM </a:t>
            </a:r>
            <a:r>
              <a:rPr lang="ko-KR" altLang="en-US" sz="3500" b="1" dirty="0" smtClean="0"/>
              <a:t>활용</a:t>
            </a:r>
            <a:r>
              <a:rPr lang="en-US" altLang="ko-KR" sz="3500" b="1" dirty="0" smtClean="0"/>
              <a:t>, </a:t>
            </a:r>
            <a:r>
              <a:rPr lang="ko-KR" altLang="en-US" sz="3500" b="1" dirty="0" smtClean="0"/>
              <a:t>운영체제 및 스크린 정보 얻기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navigator </a:t>
            </a:r>
            <a:r>
              <a:rPr lang="ko-KR" altLang="en-US" sz="1400" dirty="0" smtClean="0"/>
              <a:t>객체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브라우저와 운영체제 정보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smtClean="0"/>
              <a:t>screen </a:t>
            </a:r>
            <a:r>
              <a:rPr lang="ko-KR" altLang="en-US" sz="1400" dirty="0" smtClean="0"/>
              <a:t>객체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 정보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25582" y="3437945"/>
            <a:ext cx="7340837" cy="3162300"/>
            <a:chOff x="834639" y="3437945"/>
            <a:chExt cx="7340837" cy="31623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639" y="3452500"/>
              <a:ext cx="3890769" cy="31331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476" y="3437945"/>
              <a:ext cx="30480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203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문자열 객체 활용 </a:t>
            </a:r>
            <a:r>
              <a:rPr lang="ko-KR" altLang="en-US" sz="3500" b="1" dirty="0" err="1" smtClean="0"/>
              <a:t>화면출력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8" y="3858002"/>
            <a:ext cx="7931408" cy="2437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28" y="4554910"/>
            <a:ext cx="2779680" cy="12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28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수학 객체 활용 </a:t>
            </a:r>
            <a:r>
              <a:rPr lang="ko-KR" altLang="en-US" sz="3500" b="1" dirty="0" err="1" smtClean="0"/>
              <a:t>화면출력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3834569"/>
            <a:ext cx="7953375" cy="1752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00" y="4467981"/>
            <a:ext cx="9048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50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9" y="2800212"/>
            <a:ext cx="10838826" cy="84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8408960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9" y="2761733"/>
            <a:ext cx="5710163" cy="2362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2" y="3628756"/>
            <a:ext cx="4497011" cy="3168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0" y="1209269"/>
            <a:ext cx="3640858" cy="56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19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45" y="2978273"/>
            <a:ext cx="3624519" cy="35604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61" y="3196269"/>
            <a:ext cx="4497011" cy="3168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57174" y="3666146"/>
            <a:ext cx="3343787" cy="1435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57174" y="5228948"/>
            <a:ext cx="3343787" cy="876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7174" y="6232125"/>
            <a:ext cx="3343787" cy="258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082551" y="5293266"/>
            <a:ext cx="533400" cy="510634"/>
            <a:chOff x="219460" y="1635666"/>
            <a:chExt cx="533400" cy="510634"/>
          </a:xfrm>
        </p:grpSpPr>
        <p:sp>
          <p:nvSpPr>
            <p:cNvPr id="17" name="타원 1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082551" y="6235780"/>
            <a:ext cx="533400" cy="510634"/>
            <a:chOff x="219460" y="1635666"/>
            <a:chExt cx="533400" cy="510634"/>
          </a:xfrm>
        </p:grpSpPr>
        <p:sp>
          <p:nvSpPr>
            <p:cNvPr id="20" name="타원 19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082551" y="3657479"/>
            <a:ext cx="533400" cy="510634"/>
            <a:chOff x="219460" y="1635666"/>
            <a:chExt cx="533400" cy="510634"/>
          </a:xfrm>
        </p:grpSpPr>
        <p:sp>
          <p:nvSpPr>
            <p:cNvPr id="23" name="타원 22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858000" y="4571999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16346" y="260894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별도의 함수로 분리하는 작업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896350" y="3576346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060077" y="411508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89347" y="3791619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421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9" y="1819823"/>
            <a:ext cx="3292475" cy="10476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99" y="2978273"/>
            <a:ext cx="3624519" cy="356044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792" y="1697866"/>
            <a:ext cx="3681008" cy="516013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118309" y="3692779"/>
            <a:ext cx="3343787" cy="14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53374" y="3781887"/>
            <a:ext cx="3771426" cy="125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803292" y="5298085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삭제버튼을 추가하는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54099" y="1671099"/>
            <a:ext cx="3771426" cy="125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924192" y="3918126"/>
            <a:ext cx="533400" cy="510634"/>
            <a:chOff x="219460" y="1635666"/>
            <a:chExt cx="533400" cy="510634"/>
          </a:xfrm>
        </p:grpSpPr>
        <p:sp>
          <p:nvSpPr>
            <p:cNvPr id="34" name="타원 3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51288" y="4118733"/>
            <a:ext cx="533400" cy="510634"/>
            <a:chOff x="219460" y="1635666"/>
            <a:chExt cx="533400" cy="510634"/>
          </a:xfrm>
        </p:grpSpPr>
        <p:sp>
          <p:nvSpPr>
            <p:cNvPr id="37" name="타원 3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606508" y="4638496"/>
            <a:ext cx="533400" cy="510634"/>
            <a:chOff x="219460" y="1635666"/>
            <a:chExt cx="533400" cy="510634"/>
          </a:xfrm>
        </p:grpSpPr>
        <p:sp>
          <p:nvSpPr>
            <p:cNvPr id="40" name="타원 39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93" y="3905253"/>
            <a:ext cx="2475548" cy="8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29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46" y="1106027"/>
            <a:ext cx="3681008" cy="5160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42" y="1106027"/>
            <a:ext cx="3242914" cy="54006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78493" y="4465468"/>
            <a:ext cx="2349632" cy="14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19412" y="2424242"/>
            <a:ext cx="2662687" cy="837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53309" y="4820800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버튼에 삭제하기 기능 부여하기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33735" y="2279822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53309" y="2134226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(event) </a:t>
            </a:r>
            <a:r>
              <a:rPr lang="ko-KR" altLang="en-US" b="1" dirty="0" smtClean="0">
                <a:solidFill>
                  <a:srgbClr val="FF0000"/>
                </a:solidFill>
              </a:rPr>
              <a:t>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813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68" y="1106027"/>
            <a:ext cx="3242914" cy="5400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62" y="1106027"/>
            <a:ext cx="5953125" cy="1362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2468102"/>
            <a:ext cx="5919787" cy="135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962" y="3929905"/>
            <a:ext cx="639127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5033967"/>
            <a:ext cx="6205537" cy="1082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8875" y="6087717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“</a:t>
            </a:r>
            <a:r>
              <a:rPr lang="ko-KR" altLang="en-US" b="1" dirty="0" smtClean="0">
                <a:solidFill>
                  <a:srgbClr val="FF0000"/>
                </a:solidFill>
              </a:rPr>
              <a:t>로컬스토리지</a:t>
            </a:r>
            <a:r>
              <a:rPr lang="en-US" altLang="ko-KR" b="1" dirty="0" smtClean="0">
                <a:solidFill>
                  <a:srgbClr val="FF0000"/>
                </a:solidFill>
              </a:rPr>
              <a:t>”</a:t>
            </a:r>
            <a:r>
              <a:rPr lang="ko-KR" altLang="en-US" b="1" dirty="0" smtClean="0">
                <a:solidFill>
                  <a:srgbClr val="FF0000"/>
                </a:solidFill>
              </a:rPr>
              <a:t>에서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필요없는</a:t>
            </a:r>
            <a:r>
              <a:rPr lang="ko-KR" altLang="en-US" b="1" dirty="0" smtClean="0">
                <a:solidFill>
                  <a:srgbClr val="FF0000"/>
                </a:solidFill>
              </a:rPr>
              <a:t> 데이터는 </a:t>
            </a:r>
            <a:r>
              <a:rPr lang="en-US" altLang="ko-KR" b="1" dirty="0" smtClean="0">
                <a:solidFill>
                  <a:srgbClr val="FF0000"/>
                </a:solidFill>
              </a:rPr>
              <a:t>delete</a:t>
            </a:r>
            <a:r>
              <a:rPr lang="ko-KR" altLang="en-US" b="1" dirty="0" smtClean="0">
                <a:solidFill>
                  <a:srgbClr val="FF0000"/>
                </a:solidFill>
              </a:rPr>
              <a:t>로 삭제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37951" y="2316780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64686" y="2149564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(event) </a:t>
            </a:r>
            <a:r>
              <a:rPr lang="ko-KR" altLang="en-US" b="1" dirty="0" smtClean="0">
                <a:solidFill>
                  <a:srgbClr val="FF0000"/>
                </a:solidFill>
              </a:rPr>
              <a:t>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4686" y="6528103"/>
            <a:ext cx="2349632" cy="14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38186" y="1305009"/>
            <a:ext cx="5777514" cy="99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3" y="3580071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키 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82643" y="3580071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데이터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57343" y="447381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키 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1068" y="581612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아이템을 저장하는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137008" y="4577522"/>
            <a:ext cx="1181009" cy="189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4780272" y="5605535"/>
            <a:ext cx="533400" cy="510634"/>
            <a:chOff x="219460" y="1635666"/>
            <a:chExt cx="533400" cy="510634"/>
          </a:xfrm>
        </p:grpSpPr>
        <p:sp>
          <p:nvSpPr>
            <p:cNvPr id="28" name="타원 27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60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</a:t>
            </a:r>
            <a:r>
              <a:rPr lang="ko-KR" altLang="en-US" sz="3500" b="1"/>
              <a:t>변수</a:t>
            </a:r>
            <a:r>
              <a:rPr lang="en-US" altLang="ko-KR" sz="3500" b="1"/>
              <a:t>’ </a:t>
            </a:r>
            <a:r>
              <a:rPr lang="ko-KR" altLang="en-US" sz="3500" b="1"/>
              <a:t>에 대하여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</a:t>
            </a:r>
            <a:r>
              <a:rPr lang="en-US" altLang="ko-KR" sz="1400"/>
              <a:t>(Variables)</a:t>
            </a:r>
            <a:r>
              <a:rPr lang="ko-KR" altLang="en-US" sz="1400"/>
              <a:t> </a:t>
            </a:r>
            <a:r>
              <a:rPr lang="en-US" altLang="ko-KR" sz="1400"/>
              <a:t>: </a:t>
            </a:r>
            <a:r>
              <a:rPr lang="ko-KR" altLang="en-US" sz="1400"/>
              <a:t>아직 정해지지 않은 임의의 값 혹은 수식에 따라 변할 수 있는 값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JavaScript</a:t>
            </a:r>
            <a:r>
              <a:rPr lang="ko-KR" altLang="en-US" sz="1400"/>
              <a:t>에서 변수를 선언하는 방식</a:t>
            </a:r>
            <a:r>
              <a:rPr lang="en-US" altLang="ko-KR" sz="1400"/>
              <a:t>, 2</a:t>
            </a:r>
            <a:r>
              <a:rPr lang="ko-KR" altLang="en-US" sz="1400"/>
              <a:t>가지 </a:t>
            </a:r>
            <a:r>
              <a:rPr lang="en-US" altLang="ko-KR" sz="1400"/>
              <a:t>=&gt; </a:t>
            </a:r>
            <a:r>
              <a:rPr lang="ko-KR" altLang="en-US" sz="1400" b="1">
                <a:solidFill>
                  <a:srgbClr val="FF0000"/>
                </a:solidFill>
              </a:rPr>
              <a:t>암시적 선언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명시적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73DA5-9B65-42C2-B915-ECBE1DCEBC84}"/>
              </a:ext>
            </a:extLst>
          </p:cNvPr>
          <p:cNvSpPr txBox="1"/>
          <p:nvPr/>
        </p:nvSpPr>
        <p:spPr>
          <a:xfrm>
            <a:off x="1073726" y="4910061"/>
            <a:ext cx="320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err="1"/>
              <a:t>num</a:t>
            </a:r>
            <a:r>
              <a:rPr lang="en-US" altLang="ko-KR" sz="5000" b="1" dirty="0"/>
              <a:t> = 3;</a:t>
            </a:r>
            <a:endParaRPr lang="ko-KR" altLang="en-US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암시적 선언 </a:t>
            </a:r>
            <a:r>
              <a:rPr lang="en-US" altLang="ko-KR" sz="1400"/>
              <a:t>: JavaScript</a:t>
            </a:r>
            <a:r>
              <a:rPr lang="ko-KR" altLang="en-US" sz="1400"/>
              <a:t>에서 제공하고 있는 변수 선언 키워드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var let const)</a:t>
            </a:r>
            <a:r>
              <a:rPr lang="ko-KR" altLang="en-US" sz="1400"/>
              <a:t>를 사용하지 않고 변수를 선언하는 방식</a:t>
            </a:r>
            <a:r>
              <a:rPr lang="en-US" altLang="ko-KR" sz="1400"/>
              <a:t>! =&gt; </a:t>
            </a:r>
            <a:r>
              <a:rPr lang="en-US" altLang="ko-KR" sz="1400" b="1">
                <a:solidFill>
                  <a:srgbClr val="FF0000"/>
                </a:solidFill>
              </a:rPr>
              <a:t>JavaScript</a:t>
            </a:r>
            <a:r>
              <a:rPr lang="ko-KR" altLang="en-US" sz="1400" b="1">
                <a:solidFill>
                  <a:srgbClr val="FF0000"/>
                </a:solidFill>
              </a:rPr>
              <a:t>에서 권장하지 않는 방식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5456-8BD9-4A1C-9448-7B4EA6A1EB1E}"/>
              </a:ext>
            </a:extLst>
          </p:cNvPr>
          <p:cNvSpPr txBox="1"/>
          <p:nvPr/>
        </p:nvSpPr>
        <p:spPr>
          <a:xfrm>
            <a:off x="2475344" y="3877680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명시적 선언 </a:t>
            </a:r>
            <a:r>
              <a:rPr lang="en-US" altLang="ko-KR" sz="1400"/>
              <a:t>: JavaScript</a:t>
            </a:r>
            <a:r>
              <a:rPr lang="ko-KR" altLang="en-US" sz="1400"/>
              <a:t>에서 제공하고 있는 변수 선언 키워드 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*</a:t>
            </a:r>
            <a:r>
              <a:rPr lang="en-US" altLang="ko-KR" sz="1400" b="1">
                <a:solidFill>
                  <a:srgbClr val="FF0000"/>
                </a:solidFill>
              </a:rPr>
              <a:t>var let const)</a:t>
            </a:r>
            <a:r>
              <a:rPr lang="ko-KR" altLang="en-US" sz="1400"/>
              <a:t>를 사용하여 변수를 선언하는 방식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6728EF-5201-4662-A051-AB875752EBD5}"/>
              </a:ext>
            </a:extLst>
          </p:cNvPr>
          <p:cNvGrpSpPr/>
          <p:nvPr/>
        </p:nvGrpSpPr>
        <p:grpSpPr>
          <a:xfrm>
            <a:off x="5569159" y="4435457"/>
            <a:ext cx="5944569" cy="1791175"/>
            <a:chOff x="449262" y="1435100"/>
            <a:chExt cx="11527719" cy="347345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7234B5-E6B3-4DDD-B89F-317550B2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262" y="1435100"/>
              <a:ext cx="4519029" cy="34734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88771A7-4DE0-447E-A5E8-90161D85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0071" y="2355453"/>
              <a:ext cx="6616910" cy="163274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FE5BA1-DFCF-4DA9-B767-D20A6F4DA4E5}"/>
              </a:ext>
            </a:extLst>
          </p:cNvPr>
          <p:cNvSpPr txBox="1"/>
          <p:nvPr/>
        </p:nvSpPr>
        <p:spPr>
          <a:xfrm>
            <a:off x="1671778" y="6223812"/>
            <a:ext cx="20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</a:rPr>
              <a:t>&lt;</a:t>
            </a:r>
            <a:r>
              <a:rPr lang="ko-KR" altLang="en-US" sz="1400" b="1">
                <a:solidFill>
                  <a:srgbClr val="FF0000"/>
                </a:solidFill>
              </a:rPr>
              <a:t>암시적 선언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811FB-4E46-42AA-BB69-D2CFFA10EA3F}"/>
              </a:ext>
            </a:extLst>
          </p:cNvPr>
          <p:cNvSpPr txBox="1"/>
          <p:nvPr/>
        </p:nvSpPr>
        <p:spPr>
          <a:xfrm>
            <a:off x="7684650" y="6223812"/>
            <a:ext cx="20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</a:rPr>
              <a:t>&lt;</a:t>
            </a:r>
            <a:r>
              <a:rPr lang="ko-KR" altLang="en-US" sz="1400" b="1">
                <a:solidFill>
                  <a:srgbClr val="FF0000"/>
                </a:solidFill>
              </a:rPr>
              <a:t>명시적 선언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126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28" y="1106027"/>
            <a:ext cx="3242914" cy="54006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1020555"/>
            <a:ext cx="2719070" cy="56870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9154" y="2021667"/>
            <a:ext cx="1754206" cy="188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024828" y="1860416"/>
            <a:ext cx="533400" cy="510634"/>
            <a:chOff x="219460" y="1635666"/>
            <a:chExt cx="533400" cy="510634"/>
          </a:xfrm>
        </p:grpSpPr>
        <p:sp>
          <p:nvSpPr>
            <p:cNvPr id="12" name="타원 11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079154" y="5062047"/>
            <a:ext cx="1754206" cy="492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024828" y="5181506"/>
            <a:ext cx="533400" cy="510634"/>
            <a:chOff x="219460" y="1635666"/>
            <a:chExt cx="533400" cy="510634"/>
          </a:xfrm>
        </p:grpSpPr>
        <p:sp>
          <p:nvSpPr>
            <p:cNvPr id="16" name="타원 1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6079154" y="5554981"/>
            <a:ext cx="1754206" cy="27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79154" y="3164423"/>
            <a:ext cx="1754206" cy="117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79154" y="3282008"/>
            <a:ext cx="1754206" cy="1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79154" y="3778688"/>
            <a:ext cx="1754206" cy="1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7959963" y="2887409"/>
            <a:ext cx="533400" cy="510634"/>
            <a:chOff x="219460" y="1635666"/>
            <a:chExt cx="533400" cy="510634"/>
          </a:xfrm>
        </p:grpSpPr>
        <p:sp>
          <p:nvSpPr>
            <p:cNvPr id="28" name="타원 27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51068" y="115939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아이템을 저장하는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6801" y="2356827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전제 아이템을 저장할 배열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16801" y="576279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배열안에</a:t>
            </a:r>
            <a:r>
              <a:rPr lang="ko-KR" altLang="en-US" b="1" dirty="0" smtClean="0">
                <a:solidFill>
                  <a:srgbClr val="FF0000"/>
                </a:solidFill>
              </a:rPr>
              <a:t> 넣을 객체 정의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68559" y="328200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248231" y="407448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419699" y="3398043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585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5" y="1020555"/>
            <a:ext cx="2719070" cy="5687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557" y="969774"/>
            <a:ext cx="2594709" cy="567923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229399" y="2148008"/>
            <a:ext cx="1754206" cy="305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29399" y="5745480"/>
            <a:ext cx="1754206" cy="9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184447" y="2007697"/>
            <a:ext cx="533400" cy="510634"/>
            <a:chOff x="219460" y="1635666"/>
            <a:chExt cx="533400" cy="510634"/>
          </a:xfrm>
        </p:grpSpPr>
        <p:sp>
          <p:nvSpPr>
            <p:cNvPr id="31" name="타원 30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31465" y="5539693"/>
            <a:ext cx="533400" cy="510634"/>
            <a:chOff x="219460" y="1635666"/>
            <a:chExt cx="533400" cy="510634"/>
          </a:xfrm>
        </p:grpSpPr>
        <p:sp>
          <p:nvSpPr>
            <p:cNvPr id="34" name="타원 3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3194"/>
          <a:stretch/>
        </p:blipFill>
        <p:spPr>
          <a:xfrm>
            <a:off x="7134225" y="4116033"/>
            <a:ext cx="4400550" cy="22198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77635"/>
          <a:stretch/>
        </p:blipFill>
        <p:spPr>
          <a:xfrm>
            <a:off x="7134225" y="1209431"/>
            <a:ext cx="2638425" cy="278546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05185" y="3540891"/>
            <a:ext cx="421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새로운 값이 추가될 때마다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로컬스토리값이 업데이트되는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187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969774"/>
            <a:ext cx="2594709" cy="56792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7" y="1857375"/>
            <a:ext cx="5248275" cy="8001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09500" y="2104608"/>
            <a:ext cx="1754206" cy="381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65080" y="1953088"/>
            <a:ext cx="5050432" cy="704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80" y="2985814"/>
            <a:ext cx="6669210" cy="131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73901" y="1255418"/>
            <a:ext cx="295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자바스크립트의 객체를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텍스트 형식으로 변환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173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38" y="969773"/>
            <a:ext cx="2670892" cy="5763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139372"/>
            <a:ext cx="2438400" cy="8763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41860" y="4386952"/>
            <a:ext cx="1754206" cy="381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30" y="5376222"/>
            <a:ext cx="7872413" cy="11007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99865" y="4139372"/>
            <a:ext cx="1838998" cy="438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55205" y="3356787"/>
            <a:ext cx="421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화면에서 값이 사라지면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altLang="ko-KR" b="1" dirty="0" err="1" smtClean="0">
                <a:solidFill>
                  <a:srgbClr val="FF0000"/>
                </a:solidFill>
              </a:rPr>
              <a:t>todo</a:t>
            </a:r>
            <a:r>
              <a:rPr lang="ko-KR" altLang="en-US" b="1" dirty="0" smtClean="0">
                <a:solidFill>
                  <a:srgbClr val="FF0000"/>
                </a:solidFill>
              </a:rPr>
              <a:t>에서도 값이 업데이트되는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060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76" y="1021064"/>
            <a:ext cx="2524125" cy="57944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38" y="1052467"/>
            <a:ext cx="2670892" cy="57630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72460" y="1949450"/>
            <a:ext cx="1754206" cy="132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72460" y="2689225"/>
            <a:ext cx="2242740" cy="477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416801" y="2820123"/>
            <a:ext cx="533400" cy="510634"/>
            <a:chOff x="219460" y="1635666"/>
            <a:chExt cx="533400" cy="510634"/>
          </a:xfrm>
        </p:grpSpPr>
        <p:sp>
          <p:nvSpPr>
            <p:cNvPr id="16" name="타원 1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889093" y="1727360"/>
            <a:ext cx="533400" cy="510634"/>
            <a:chOff x="219460" y="1635666"/>
            <a:chExt cx="533400" cy="510634"/>
          </a:xfrm>
        </p:grpSpPr>
        <p:sp>
          <p:nvSpPr>
            <p:cNvPr id="19" name="타원 18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072460" y="4629148"/>
            <a:ext cx="2242740" cy="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121526" y="3369358"/>
            <a:ext cx="29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배열메서드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: filter( 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173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21064"/>
            <a:ext cx="2524125" cy="5794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13" y="1106027"/>
            <a:ext cx="2466487" cy="562954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77260" y="5453063"/>
            <a:ext cx="1985565" cy="776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90642" y="4692704"/>
            <a:ext cx="295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자바스크립트의 객체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형태로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파싱하는</a:t>
            </a:r>
            <a:r>
              <a:rPr lang="ko-KR" altLang="en-US" b="1" dirty="0" smtClean="0">
                <a:solidFill>
                  <a:srgbClr val="FF0000"/>
                </a:solidFill>
              </a:rPr>
              <a:t> 방법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0753" y="6203273"/>
            <a:ext cx="459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로컬스토리지에 있는 데이터를 자동적으로 화면에 출력되게 하는 함수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047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0" y="-3389263"/>
            <a:ext cx="4436019" cy="10124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20" y="-4614103"/>
            <a:ext cx="4533900" cy="113633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405047" y="5794972"/>
            <a:ext cx="1985565" cy="156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05047" y="4514812"/>
            <a:ext cx="2219013" cy="71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0" y="4871066"/>
            <a:ext cx="2143126" cy="7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40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ko-KR" altLang="en-US" b="1" dirty="0" smtClean="0"/>
              <a:t>함수</a:t>
            </a:r>
            <a:r>
              <a:rPr lang="en-US" altLang="ko-KR" b="1" dirty="0" smtClean="0"/>
              <a:t>(Function)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888447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함수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함수란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프로그램의 코드를 저장한 공간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변수에는 데이터만 저장할 수 있고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코드를 저장할 수 없는 한계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존재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</a:t>
              </a:r>
              <a:r>
                <a:rPr lang="en-US" altLang="ko-KR" sz="1400" dirty="0" smtClean="0"/>
                <a:t>but, </a:t>
              </a:r>
              <a:r>
                <a:rPr lang="ko-KR" altLang="en-US" sz="1400" dirty="0" smtClean="0"/>
                <a:t>함수를 사용하면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코드를 메모리에 저장했다가 필요할 때마다 호출하여 사용할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0374"/>
          <a:stretch/>
        </p:blipFill>
        <p:spPr>
          <a:xfrm>
            <a:off x="2353826" y="3680967"/>
            <a:ext cx="7484348" cy="29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97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기본 함수 </a:t>
            </a:r>
            <a:r>
              <a:rPr lang="ko-KR" altLang="en-US" sz="3500" b="1" dirty="0" err="1" smtClean="0"/>
              <a:t>정의문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함수를 사용하여 코드를 저장하는 것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변수 선언 시</a:t>
              </a:r>
              <a:r>
                <a:rPr lang="en-US" altLang="ko-KR" sz="1400" dirty="0" smtClean="0"/>
                <a:t>, let </a:t>
              </a:r>
              <a:r>
                <a:rPr lang="ko-KR" altLang="en-US" sz="1400" dirty="0" smtClean="0"/>
                <a:t>키워드 사용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 선언 시</a:t>
              </a:r>
              <a:r>
                <a:rPr lang="en-US" altLang="ko-KR" sz="1400" dirty="0" smtClean="0"/>
                <a:t>, function </a:t>
              </a:r>
              <a:r>
                <a:rPr lang="ko-KR" altLang="en-US" sz="1400" dirty="0" smtClean="0"/>
                <a:t>키워드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기본 함수 </a:t>
              </a:r>
              <a:r>
                <a:rPr lang="ko-KR" altLang="en-US" sz="1400" dirty="0" err="1" smtClean="0"/>
                <a:t>정의문은</a:t>
              </a:r>
              <a:r>
                <a:rPr lang="ko-KR" altLang="en-US" sz="1400" dirty="0" smtClean="0"/>
                <a:t> 크게 </a:t>
              </a:r>
              <a:r>
                <a:rPr lang="en-US" altLang="ko-KR" sz="1400" dirty="0" smtClean="0"/>
                <a:t>2</a:t>
              </a:r>
              <a:r>
                <a:rPr lang="ko-KR" altLang="en-US" sz="1400" dirty="0" smtClean="0"/>
                <a:t>가지 방식 존재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일반 함수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선언식 및 익명 함수 선언식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96981" y="4197188"/>
            <a:ext cx="9798039" cy="1875558"/>
            <a:chOff x="614362" y="4197188"/>
            <a:chExt cx="9798039" cy="18755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" y="4197188"/>
              <a:ext cx="5027851" cy="187555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1687" y="4197188"/>
              <a:ext cx="4530714" cy="184166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072640" y="4762500"/>
            <a:ext cx="571500" cy="194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63539" y="4705652"/>
            <a:ext cx="111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</a:rPr>
              <a:t>함수명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88753" y="4762500"/>
            <a:ext cx="571500" cy="194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8735061" y="4705652"/>
            <a:ext cx="111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참조변수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1" y="2112766"/>
            <a:ext cx="1594508" cy="17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547688" y="2014401"/>
            <a:ext cx="110966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/>
              <a:t>JavaScript ‘</a:t>
            </a:r>
            <a:r>
              <a:rPr lang="ko-KR" altLang="en-US" sz="3500" b="1" dirty="0"/>
              <a:t>변수</a:t>
            </a:r>
            <a:r>
              <a:rPr lang="en-US" altLang="ko-KR" sz="3500" b="1" dirty="0"/>
              <a:t>’ </a:t>
            </a:r>
            <a:r>
              <a:rPr lang="ko-KR" altLang="en-US" sz="3500" b="1" dirty="0"/>
              <a:t>작성 시</a:t>
            </a:r>
            <a:r>
              <a:rPr lang="en-US" altLang="ko-KR" sz="3500" b="1" dirty="0"/>
              <a:t>, </a:t>
            </a:r>
            <a:r>
              <a:rPr lang="ko-KR" altLang="en-US" sz="3500" b="1" dirty="0"/>
              <a:t>유의사항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ko-KR" altLang="en-US" sz="3500" b="1" dirty="0"/>
              <a:t> 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 선언은 반드시</a:t>
            </a:r>
            <a:r>
              <a:rPr lang="en-US" altLang="ko-KR" sz="1400"/>
              <a:t>, var / let / const </a:t>
            </a:r>
            <a:r>
              <a:rPr lang="ko-KR" altLang="en-US" sz="1400"/>
              <a:t>중 한가지 키워드를 사용해서 선언해야한다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737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변수명은 의미있게 짓기 </a:t>
            </a:r>
            <a:r>
              <a:rPr lang="en-US" altLang="ko-KR" sz="1400"/>
              <a:t>=&gt; ex. </a:t>
            </a:r>
            <a:r>
              <a:rPr lang="ko-KR" altLang="en-US" sz="1400"/>
              <a:t>올해 연도 </a:t>
            </a:r>
            <a:r>
              <a:rPr lang="en-US" altLang="ko-KR" sz="1400"/>
              <a:t>= currentYear / </a:t>
            </a:r>
            <a:r>
              <a:rPr lang="ko-KR" altLang="en-US" sz="1400"/>
              <a:t>태어난 연도 </a:t>
            </a:r>
            <a:r>
              <a:rPr lang="en-US" altLang="ko-KR" sz="1400"/>
              <a:t>= birthYear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여러 단어를 연결할 변수 이름은 낙타모양으로 만들기 </a:t>
            </a:r>
            <a:r>
              <a:rPr lang="en-US" altLang="ko-KR" sz="1400"/>
              <a:t>: </a:t>
            </a:r>
            <a:r>
              <a:rPr lang="ko-KR" altLang="en-US" sz="1400"/>
              <a:t>카멜 표기법</a:t>
            </a:r>
            <a:endParaRPr lang="en-US" altLang="ko-KR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671073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*</a:t>
            </a:r>
            <a:r>
              <a:rPr lang="ko-KR" altLang="en-US" sz="1400" b="1">
                <a:solidFill>
                  <a:srgbClr val="FF0000"/>
                </a:solidFill>
              </a:rPr>
              <a:t>나이계산 프로그램 만들기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427722" y="3978850"/>
            <a:ext cx="5081732" cy="2772730"/>
            <a:chOff x="204644" y="3978850"/>
            <a:chExt cx="5081732" cy="277273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4" y="3978850"/>
              <a:ext cx="5081732" cy="1348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4" y="5396452"/>
              <a:ext cx="5081732" cy="1355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85" y="3978850"/>
            <a:ext cx="1699865" cy="277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814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일반 함수 </a:t>
            </a:r>
            <a:r>
              <a:rPr lang="en-US" altLang="ko-KR" sz="3500" b="1" dirty="0" smtClean="0"/>
              <a:t>VS </a:t>
            </a:r>
            <a:r>
              <a:rPr lang="ko-KR" altLang="en-US" sz="3500" b="1" dirty="0" smtClean="0"/>
              <a:t>익명 함수 차이점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일반 함수의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함수 호출 시 </a:t>
              </a:r>
              <a:r>
                <a:rPr lang="ko-KR" altLang="en-US" sz="1400" dirty="0" err="1" smtClean="0"/>
                <a:t>호이스팅</a:t>
              </a:r>
              <a:r>
                <a:rPr lang="en-US" altLang="ko-KR" sz="1400" dirty="0" smtClean="0"/>
                <a:t>(hoisting) </a:t>
              </a:r>
              <a:r>
                <a:rPr lang="ko-KR" altLang="en-US" sz="1400" dirty="0" smtClean="0"/>
                <a:t>기술 지원 가능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익명 함수의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호이스팅</a:t>
              </a:r>
              <a:r>
                <a:rPr lang="ko-KR" altLang="en-US" sz="1400" dirty="0" smtClean="0"/>
                <a:t> 기술 지원 불가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</a:t>
              </a:r>
              <a:r>
                <a:rPr lang="ko-KR" altLang="en-US" sz="1400" dirty="0" err="1" smtClean="0"/>
                <a:t>호이스팅</a:t>
              </a:r>
              <a:r>
                <a:rPr lang="ko-KR" altLang="en-US" sz="1400" dirty="0" smtClean="0"/>
                <a:t> 이란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호이스팅을</a:t>
              </a:r>
              <a:r>
                <a:rPr lang="ko-KR" altLang="en-US" sz="1400" dirty="0" smtClean="0"/>
                <a:t> 적용하면 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보다 </a:t>
              </a:r>
              <a:r>
                <a:rPr lang="ko-KR" altLang="en-US" sz="1400" dirty="0" err="1" smtClean="0"/>
                <a:t>호출문이</a:t>
              </a:r>
              <a:r>
                <a:rPr lang="ko-KR" altLang="en-US" sz="1400" dirty="0" smtClean="0"/>
                <a:t> 먼저 나와도 함수 호출 가능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37" y="3848483"/>
            <a:ext cx="2870489" cy="2740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787" y="3846732"/>
            <a:ext cx="2365521" cy="27424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17710"/>
          <a:stretch/>
        </p:blipFill>
        <p:spPr>
          <a:xfrm>
            <a:off x="85076" y="4060467"/>
            <a:ext cx="6032426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08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정의문</a:t>
            </a:r>
            <a:r>
              <a:rPr lang="ko-KR" altLang="en-US" sz="3500" b="1" dirty="0" smtClean="0"/>
              <a:t> 활용 배경색 바꾸기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060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err="1" smtClean="0"/>
                <a:t>getElementById</a:t>
              </a:r>
              <a:r>
                <a:rPr lang="en-US" altLang="ko-KR" sz="1400" dirty="0" smtClean="0"/>
                <a:t>( ) </a:t>
              </a:r>
              <a:r>
                <a:rPr lang="ko-KR" altLang="en-US" sz="1400" dirty="0" smtClean="0"/>
                <a:t>메서드 </a:t>
              </a:r>
              <a:r>
                <a:rPr lang="en-US" altLang="ko-KR" sz="1400" dirty="0" smtClean="0"/>
                <a:t>: id</a:t>
              </a:r>
              <a:r>
                <a:rPr lang="ko-KR" altLang="en-US" sz="1400" dirty="0" smtClean="0"/>
                <a:t>값을 이용해 문서 객체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태그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를 선택하는 메서드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CSS</a:t>
              </a:r>
              <a:r>
                <a:rPr lang="ko-KR" altLang="en-US" sz="1400" dirty="0" smtClean="0"/>
                <a:t>의 아이디 </a:t>
              </a:r>
              <a:r>
                <a:rPr lang="ko-KR" altLang="en-US" sz="1400" dirty="0" err="1" smtClean="0"/>
                <a:t>선택자와</a:t>
              </a:r>
              <a:r>
                <a:rPr lang="ko-KR" altLang="en-US" sz="1400" dirty="0" smtClean="0"/>
                <a:t> 비슷한 역할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문서 객체의 </a:t>
              </a:r>
              <a:r>
                <a:rPr lang="en-US" altLang="ko-KR" sz="1400" dirty="0" smtClean="0"/>
                <a:t>style</a:t>
              </a:r>
              <a:r>
                <a:rPr lang="ko-KR" altLang="en-US" sz="1400" dirty="0" smtClean="0"/>
                <a:t>에 접근하고 적용하고자 하는 속성에 새 값 입력 가능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3642867"/>
            <a:ext cx="5615276" cy="31138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977791"/>
            <a:ext cx="5753100" cy="778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51805" r="8656" b="21111"/>
          <a:stretch/>
        </p:blipFill>
        <p:spPr>
          <a:xfrm>
            <a:off x="6105523" y="4332829"/>
            <a:ext cx="5743576" cy="13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5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매개변수가 있는 함수 </a:t>
            </a:r>
            <a:r>
              <a:rPr lang="ko-KR" altLang="en-US" sz="3500" b="1" dirty="0" err="1" smtClean="0"/>
              <a:t>정의문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2683723"/>
              <a:ext cx="7710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기본 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 안에 있는 코드를 실행할 때 단순히 </a:t>
              </a:r>
              <a:r>
                <a:rPr lang="ko-KR" altLang="en-US" sz="1400" dirty="0" err="1" smtClean="0"/>
                <a:t>함수명으로</a:t>
              </a:r>
              <a:r>
                <a:rPr lang="ko-KR" altLang="en-US" sz="1400" dirty="0" smtClean="0"/>
                <a:t> 호출해서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함수를 호출할 때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값을 전달할 수 없는 한계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매개변수가 있는 함수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함수를 호출할 때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전달하고자 하는 값을 입력하여 호출할 수 있음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13" t="54232" r="48400"/>
          <a:stretch/>
        </p:blipFill>
        <p:spPr>
          <a:xfrm>
            <a:off x="382077" y="3826906"/>
            <a:ext cx="3655342" cy="10094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2" y="5070872"/>
            <a:ext cx="6304529" cy="1658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80" y="3808375"/>
            <a:ext cx="2335673" cy="12568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09" y="5196614"/>
            <a:ext cx="4976984" cy="14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66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질의응답창을 통해 </a:t>
            </a:r>
            <a:r>
              <a:rPr lang="ko-KR" altLang="en-US" sz="3500" b="1" dirty="0" err="1" smtClean="0"/>
              <a:t>함수문</a:t>
            </a:r>
            <a:r>
              <a:rPr lang="ko-KR" altLang="en-US" sz="3500" b="1" dirty="0" smtClean="0"/>
              <a:t> 완성하기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57884" y="3048001"/>
            <a:ext cx="10676232" cy="3363912"/>
            <a:chOff x="560387" y="3654169"/>
            <a:chExt cx="9780221" cy="30815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387" y="3654169"/>
              <a:ext cx="3434701" cy="299878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096" y="6049841"/>
              <a:ext cx="5878512" cy="68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3515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매개변수 없이 함수에 전달된 값 받아오기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arguments</a:t>
              </a:r>
              <a:r>
                <a:rPr lang="ko-KR" altLang="en-US" sz="1400" dirty="0" smtClean="0"/>
                <a:t>를 활용하면 매개변수를 사용하는 것처럼 함수 </a:t>
              </a:r>
              <a:r>
                <a:rPr lang="ko-KR" altLang="en-US" sz="1400" dirty="0" err="1" smtClean="0"/>
                <a:t>호출문의</a:t>
              </a:r>
              <a:r>
                <a:rPr lang="ko-KR" altLang="en-US" sz="1400" dirty="0" smtClean="0"/>
                <a:t> 값을 받아올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매개변수가 없는 상태에서 데이터를 전달하여 함수를 호출하면 그 값은 배열에 저장됩니다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 정의문에서는 그 값을 </a:t>
              </a:r>
              <a:r>
                <a:rPr lang="en-US" altLang="ko-KR" sz="1400" dirty="0" smtClean="0"/>
                <a:t>arguments</a:t>
              </a:r>
              <a:r>
                <a:rPr lang="ko-KR" altLang="en-US" sz="1400" dirty="0" smtClean="0"/>
                <a:t>라는 변수로 참조합니다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1" y="3945359"/>
            <a:ext cx="5829300" cy="1981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28796" b="49503"/>
          <a:stretch/>
        </p:blipFill>
        <p:spPr>
          <a:xfrm>
            <a:off x="6775451" y="3557293"/>
            <a:ext cx="3930650" cy="1238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61666" b="4352"/>
          <a:stretch/>
        </p:blipFill>
        <p:spPr>
          <a:xfrm>
            <a:off x="6775451" y="4875382"/>
            <a:ext cx="3935564" cy="18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48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9965" y="4027703"/>
            <a:ext cx="12052071" cy="2350437"/>
            <a:chOff x="78972" y="4347743"/>
            <a:chExt cx="12052071" cy="23504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05" r="20757"/>
            <a:stretch/>
          </p:blipFill>
          <p:spPr>
            <a:xfrm rot="16200000">
              <a:off x="1603659" y="2823056"/>
              <a:ext cx="2350437" cy="53998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9" r="67329" b="4704"/>
            <a:stretch/>
          </p:blipFill>
          <p:spPr>
            <a:xfrm rot="16200000">
              <a:off x="7863619" y="2430756"/>
              <a:ext cx="1999459" cy="6535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0606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44" y="3654169"/>
            <a:ext cx="5005645" cy="30283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5617562"/>
            <a:ext cx="5467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9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83281" y="3744640"/>
            <a:ext cx="8025439" cy="2962911"/>
            <a:chOff x="452583" y="3744640"/>
            <a:chExt cx="8025439" cy="29629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848483"/>
              <a:ext cx="4632133" cy="28590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46" y="3744640"/>
              <a:ext cx="2633276" cy="2852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6408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재귀함수</a:t>
            </a:r>
            <a:r>
              <a:rPr lang="ko-KR" altLang="en-US" sz="3500" b="1" dirty="0" smtClean="0"/>
              <a:t> 호출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3" y="2683723"/>
            <a:ext cx="9267587" cy="598967"/>
            <a:chOff x="2954596" y="2683723"/>
            <a:chExt cx="9267587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내에서 작성한 코드로 함수를 다시 호출하는 것 </a:t>
              </a:r>
              <a:r>
                <a:rPr lang="en-US" altLang="ko-KR" sz="1400" dirty="0" smtClean="0"/>
                <a:t>: </a:t>
              </a:r>
              <a:r>
                <a:rPr lang="ko-KR" altLang="en-US" sz="1400" dirty="0" err="1" smtClean="0"/>
                <a:t>재귀함수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함수를 </a:t>
              </a:r>
              <a:r>
                <a:rPr lang="ko-KR" altLang="en-US" sz="1400" dirty="0" err="1" smtClean="0"/>
                <a:t>반복문처럼</a:t>
              </a:r>
              <a:r>
                <a:rPr lang="ko-KR" altLang="en-US" sz="1400" dirty="0" smtClean="0"/>
                <a:t> 여러 번 호출하기 위해 사용합니다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129639" y="3401840"/>
            <a:ext cx="7932722" cy="3002692"/>
            <a:chOff x="378691" y="3401840"/>
            <a:chExt cx="7932722" cy="30026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1" y="3401840"/>
              <a:ext cx="2409825" cy="14382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6470" y="3606152"/>
              <a:ext cx="3821456" cy="260436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854" y="3401840"/>
              <a:ext cx="960559" cy="3002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7560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스코프</a:t>
            </a:r>
            <a:r>
              <a:rPr lang="ko-KR" altLang="en-US" sz="3500" b="1" dirty="0" smtClean="0"/>
              <a:t> 개념 이해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249911" y="2683723"/>
            <a:ext cx="9692179" cy="598967"/>
            <a:chOff x="2954596" y="2683723"/>
            <a:chExt cx="969217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스코프</a:t>
              </a:r>
              <a:r>
                <a:rPr lang="en-US" altLang="ko-KR" sz="1400" dirty="0" smtClean="0"/>
                <a:t>(scope) : </a:t>
              </a:r>
              <a:r>
                <a:rPr lang="ko-KR" altLang="en-US" sz="1400" dirty="0" smtClean="0"/>
                <a:t>사전적 의미</a:t>
              </a:r>
              <a:r>
                <a:rPr lang="en-US" altLang="ko-KR" sz="1400" dirty="0" smtClean="0"/>
                <a:t>, ‘</a:t>
              </a:r>
              <a:r>
                <a:rPr lang="ko-KR" altLang="en-US" sz="1400" dirty="0" smtClean="0"/>
                <a:t>범위</a:t>
              </a:r>
              <a:r>
                <a:rPr lang="en-US" altLang="ko-KR" sz="1400" dirty="0" smtClean="0"/>
                <a:t>‘ =&gt; </a:t>
              </a:r>
              <a:r>
                <a:rPr lang="ko-KR" altLang="en-US" sz="1400" dirty="0" smtClean="0"/>
                <a:t>변수 또는 함수의 </a:t>
              </a:r>
              <a:r>
                <a:rPr lang="ko-KR" altLang="en-US" sz="1400" dirty="0" err="1" smtClean="0"/>
                <a:t>유효범위를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가르키는</a:t>
              </a:r>
              <a:r>
                <a:rPr lang="ko-KR" altLang="en-US" sz="1400" dirty="0" smtClean="0"/>
                <a:t> 개념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692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err="1" smtClean="0"/>
                <a:t>스코프는</a:t>
              </a:r>
              <a:r>
                <a:rPr lang="ko-KR" altLang="en-US" sz="1400" dirty="0" smtClean="0"/>
                <a:t> 지역변수</a:t>
              </a:r>
              <a:r>
                <a:rPr lang="en-US" altLang="ko-KR" sz="1400" dirty="0" smtClean="0"/>
                <a:t>(Local Variables)</a:t>
              </a:r>
              <a:r>
                <a:rPr lang="ko-KR" altLang="en-US" sz="1400" dirty="0" smtClean="0"/>
                <a:t>와 </a:t>
              </a:r>
              <a:r>
                <a:rPr lang="ko-KR" altLang="en-US" sz="1400" dirty="0" err="1" smtClean="0"/>
                <a:t>전역변수</a:t>
              </a:r>
              <a:r>
                <a:rPr lang="en-US" altLang="ko-KR" sz="1400" dirty="0" smtClean="0"/>
                <a:t>(Global Variables) </a:t>
              </a:r>
              <a:r>
                <a:rPr lang="ko-KR" altLang="en-US" sz="1400" dirty="0" smtClean="0"/>
                <a:t>및 </a:t>
              </a:r>
              <a:r>
                <a:rPr lang="ko-KR" altLang="en-US" sz="1400" dirty="0" err="1" smtClean="0"/>
                <a:t>지역함수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전역함수의</a:t>
              </a:r>
              <a:r>
                <a:rPr lang="ko-KR" altLang="en-US" sz="1400" dirty="0" smtClean="0"/>
                <a:t> 개념으로 나누어집니다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83436" y="3681379"/>
            <a:ext cx="8825129" cy="2818276"/>
            <a:chOff x="578451" y="3854373"/>
            <a:chExt cx="8825129" cy="281827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451" y="3854373"/>
              <a:ext cx="4317054" cy="281827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969" y="4037630"/>
              <a:ext cx="4122611" cy="2635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7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‘var’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JavaScript</a:t>
            </a:r>
            <a:r>
              <a:rPr lang="ko-KR" altLang="en-US" sz="1400"/>
              <a:t>의 초창기 변수 선언 키워드</a:t>
            </a:r>
            <a:r>
              <a:rPr lang="en-US" altLang="ko-KR" sz="1400"/>
              <a:t>! ‘var’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장점 </a:t>
            </a:r>
            <a:r>
              <a:rPr lang="en-US" altLang="ko-KR" sz="1400"/>
              <a:t>: </a:t>
            </a:r>
            <a:r>
              <a:rPr lang="ko-KR" altLang="en-US" sz="1400"/>
              <a:t>변수 선언 시</a:t>
            </a:r>
            <a:r>
              <a:rPr lang="en-US" altLang="ko-KR" sz="1400"/>
              <a:t>, </a:t>
            </a:r>
            <a:r>
              <a:rPr lang="ko-KR" altLang="en-US" sz="1400"/>
              <a:t>유연함이 있다</a:t>
            </a:r>
            <a:r>
              <a:rPr lang="en-US" altLang="ko-KR" sz="1400"/>
              <a:t>. =&gt; </a:t>
            </a:r>
            <a:r>
              <a:rPr lang="ko-KR" altLang="en-US" sz="1400"/>
              <a:t>동일한 이름의 변수명 중복 선언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09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단점 </a:t>
            </a:r>
            <a:r>
              <a:rPr lang="en-US" altLang="ko-KR" sz="1400"/>
              <a:t>: </a:t>
            </a:r>
            <a:r>
              <a:rPr lang="ko-KR" altLang="en-US" sz="1400"/>
              <a:t>동일한 프로젝트를 진행하는 개발자간 변수 충돌 문제 발생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5456-8BD9-4A1C-9448-7B4EA6A1EB1E}"/>
              </a:ext>
            </a:extLst>
          </p:cNvPr>
          <p:cNvSpPr txBox="1"/>
          <p:nvPr/>
        </p:nvSpPr>
        <p:spPr>
          <a:xfrm>
            <a:off x="2475344" y="3676345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최근 트랜드 </a:t>
            </a:r>
            <a:r>
              <a:rPr lang="en-US" altLang="ko-KR" sz="1400"/>
              <a:t>=&gt; </a:t>
            </a:r>
            <a:r>
              <a:rPr lang="ko-KR" altLang="en-US" sz="1400"/>
              <a:t>신규 개발건의 경우</a:t>
            </a:r>
            <a:r>
              <a:rPr lang="en-US" altLang="ko-KR" sz="1400"/>
              <a:t>, var </a:t>
            </a:r>
            <a:r>
              <a:rPr lang="ko-KR" altLang="en-US" sz="1400"/>
              <a:t>변수 사용 금지 추세</a:t>
            </a:r>
            <a:r>
              <a:rPr lang="en-US" altLang="ko-KR" sz="1400"/>
              <a:t>, but </a:t>
            </a:r>
            <a:r>
              <a:rPr lang="ko-KR" altLang="en-US" sz="1400"/>
              <a:t>여전히 사용하는 경우 적지 않고</a:t>
            </a:r>
            <a:r>
              <a:rPr lang="en-US" altLang="ko-KR" sz="1400"/>
              <a:t>, </a:t>
            </a:r>
            <a:r>
              <a:rPr lang="ko-KR" altLang="en-US" sz="1400"/>
              <a:t>과거 개발된 사이트의 경우 여전히 </a:t>
            </a:r>
            <a:r>
              <a:rPr lang="en-US" altLang="ko-KR" sz="1400"/>
              <a:t>var </a:t>
            </a:r>
            <a:r>
              <a:rPr lang="ko-KR" altLang="en-US" sz="1400"/>
              <a:t>다수 활용 中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42B0DB-1EBB-4853-B77E-0E819A70EF58}"/>
              </a:ext>
            </a:extLst>
          </p:cNvPr>
          <p:cNvGrpSpPr/>
          <p:nvPr/>
        </p:nvGrpSpPr>
        <p:grpSpPr>
          <a:xfrm>
            <a:off x="1758903" y="4525046"/>
            <a:ext cx="8674194" cy="1764693"/>
            <a:chOff x="1039812" y="647701"/>
            <a:chExt cx="10698206" cy="21764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C394A31-4D59-41CF-88B5-4DC4112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812" y="647701"/>
              <a:ext cx="3424975" cy="217646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3B0D84-D90A-4BCF-9FF4-C06242DD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50" y="1202532"/>
              <a:ext cx="6499268" cy="106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8095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스코프</a:t>
            </a:r>
            <a:r>
              <a:rPr lang="ko-KR" altLang="en-US" sz="3500" b="1" dirty="0" smtClean="0"/>
              <a:t> 개념 이해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249911" y="2683723"/>
            <a:ext cx="9692179" cy="598967"/>
            <a:chOff x="2954596" y="2683723"/>
            <a:chExt cx="969217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지역 및 전역을 나누는 이유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한 프로젝트에 다수의 개발자가 참여하는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함수 충돌 가능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692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즉시 실행 함수를 활용하여 함수 충돌 불상사를 막을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2" y="3362979"/>
            <a:ext cx="3228460" cy="23479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" y="5868920"/>
            <a:ext cx="3176846" cy="9301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451" y="3447534"/>
            <a:ext cx="1899653" cy="22634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04" y="5861893"/>
            <a:ext cx="3137142" cy="9371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353" y="3362980"/>
            <a:ext cx="1588898" cy="24144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52" y="5868920"/>
            <a:ext cx="3176846" cy="9301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16974" r="439" b="14233"/>
          <a:stretch/>
        </p:blipFill>
        <p:spPr>
          <a:xfrm>
            <a:off x="10006283" y="3362979"/>
            <a:ext cx="2112045" cy="21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07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081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내장 객체 생성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자바스크립트에 있는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함수를 사용하여 객체 생성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new</a:t>
              </a:r>
              <a:r>
                <a:rPr lang="ko-KR" altLang="en-US" sz="1400" dirty="0" smtClean="0"/>
                <a:t>키워드 사용하여 객체를 생성하고</a:t>
              </a:r>
              <a:r>
                <a:rPr lang="en-US" altLang="ko-KR" sz="1400" dirty="0" smtClean="0"/>
                <a:t>, this </a:t>
              </a:r>
              <a:r>
                <a:rPr lang="ko-KR" altLang="en-US" sz="1400" dirty="0" smtClean="0"/>
                <a:t>키워드를 활용해 객체 내 속성과 함수 생성 진행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33333" r="10565" b="19907"/>
          <a:stretch/>
        </p:blipFill>
        <p:spPr>
          <a:xfrm>
            <a:off x="2581274" y="3573880"/>
            <a:ext cx="6471413" cy="27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71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54963" y="3451860"/>
            <a:ext cx="7082075" cy="3203868"/>
            <a:chOff x="1780223" y="2624378"/>
            <a:chExt cx="7998143" cy="4031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9990" y="4344867"/>
              <a:ext cx="3508376" cy="161460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0223" y="2624378"/>
              <a:ext cx="3881437" cy="40313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5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앞서 </a:t>
              </a:r>
              <a:r>
                <a:rPr lang="ko-KR" altLang="en-US" sz="1400" dirty="0" err="1" smtClean="0"/>
                <a:t>배운대로</a:t>
              </a:r>
              <a:r>
                <a:rPr lang="ko-KR" altLang="en-US" sz="1400" dirty="0" smtClean="0"/>
                <a:t> 객체를 생성하게 된다면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객체를 생성한 만큼 함수가 등록됨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비효율적</a:t>
              </a:r>
              <a:r>
                <a:rPr lang="en-US" altLang="ko-KR" sz="1400" dirty="0"/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188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1" r="34592"/>
          <a:stretch/>
        </p:blipFill>
        <p:spPr>
          <a:xfrm rot="16200000">
            <a:off x="2296356" y="1517682"/>
            <a:ext cx="2681059" cy="6858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5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앞서 </a:t>
              </a:r>
              <a:r>
                <a:rPr lang="ko-KR" altLang="en-US" sz="1400" dirty="0" err="1" smtClean="0"/>
                <a:t>배운대로</a:t>
              </a:r>
              <a:r>
                <a:rPr lang="ko-KR" altLang="en-US" sz="1400" dirty="0" smtClean="0"/>
                <a:t> 객체를 생성하게 된다면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객체를 생성한 만큼 함수가 등록됨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비효율적</a:t>
              </a:r>
              <a:r>
                <a:rPr lang="en-US" altLang="ko-KR" sz="1400" dirty="0"/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9" t="9137" r="28204"/>
          <a:stretch/>
        </p:blipFill>
        <p:spPr>
          <a:xfrm rot="16200000">
            <a:off x="8584051" y="4222916"/>
            <a:ext cx="1519494" cy="33645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t="2277" r="25614" b="4132"/>
          <a:stretch/>
        </p:blipFill>
        <p:spPr>
          <a:xfrm rot="16200000">
            <a:off x="8508484" y="2531794"/>
            <a:ext cx="1670634" cy="33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51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내장 함수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732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내장함수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 </a:t>
              </a:r>
              <a:r>
                <a:rPr lang="ko-KR" altLang="en-US" sz="1400" dirty="0" smtClean="0"/>
                <a:t>자바스크립트 엔진에 내장된 함수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내장 함수는 호출을 통해 바로 사용가능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22" y="3429232"/>
            <a:ext cx="6122956" cy="31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3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화살표 함수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732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=&gt;</a:t>
              </a:r>
              <a:r>
                <a:rPr lang="ko-KR" altLang="en-US" sz="1400" dirty="0" smtClean="0"/>
                <a:t>표기법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화살표 표기법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을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사용해 함수 선언을 조금 더 간단하게 작성 가능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익명함수에서 더 많이 사용되며</a:t>
              </a:r>
              <a:r>
                <a:rPr lang="en-US" altLang="ko-KR" sz="1400" dirty="0" smtClean="0"/>
                <a:t>, function</a:t>
              </a:r>
              <a:r>
                <a:rPr lang="ko-KR" altLang="en-US" sz="1400" dirty="0" smtClean="0"/>
                <a:t>이라는 </a:t>
              </a:r>
              <a:r>
                <a:rPr lang="ko-KR" altLang="en-US" sz="1400" dirty="0" err="1" smtClean="0"/>
                <a:t>예약어</a:t>
              </a:r>
              <a:r>
                <a:rPr lang="ko-KR" altLang="en-US" sz="1400" dirty="0" smtClean="0"/>
                <a:t> 사용 안합니다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0950" r="11631" b="6850"/>
          <a:stretch/>
        </p:blipFill>
        <p:spPr>
          <a:xfrm rot="16200000">
            <a:off x="4436185" y="2814527"/>
            <a:ext cx="3319631" cy="44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24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연습문제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44948" y="2683723"/>
            <a:ext cx="450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버튼을 클릭할 때마다 </a:t>
            </a:r>
            <a:r>
              <a:rPr lang="ko-KR" altLang="en-US" sz="1400" dirty="0" err="1" smtClean="0"/>
              <a:t>배경색상</a:t>
            </a:r>
            <a:r>
              <a:rPr lang="ko-KR" altLang="en-US" sz="1400" dirty="0" smtClean="0"/>
              <a:t> 바꾸기 연습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1" y="4487010"/>
            <a:ext cx="9217173" cy="2248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1" y="3191567"/>
            <a:ext cx="7458075" cy="1095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19" y="2683723"/>
            <a:ext cx="3340952" cy="2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75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연습문제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062865" y="2683723"/>
            <a:ext cx="406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prototype</a:t>
            </a:r>
            <a:r>
              <a:rPr lang="ko-KR" altLang="en-US" sz="1400" dirty="0" smtClean="0"/>
              <a:t>으로 객체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함수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5" y="3130402"/>
            <a:ext cx="3942215" cy="343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73" y="3071789"/>
            <a:ext cx="4015033" cy="3491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517" y="3130402"/>
            <a:ext cx="1924050" cy="28765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16381" y="3809999"/>
            <a:ext cx="3112754" cy="1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7801" y="4553437"/>
            <a:ext cx="3112754" cy="1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546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함수 및 문법 정리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75990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1452452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querySelector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CSS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매치되는 하나 이상의 </a:t>
            </a:r>
            <a:r>
              <a:rPr lang="en-US" altLang="ko-KR" sz="1400" dirty="0"/>
              <a:t>element </a:t>
            </a:r>
            <a:r>
              <a:rPr lang="ko-KR" altLang="en-US" sz="1400" dirty="0"/>
              <a:t>중 첫 번째 항목을 반환하는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1760229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querySelectorAll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CSS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매치되는 모든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반환하는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068006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>
                <a:solidFill>
                  <a:srgbClr val="FF0000"/>
                </a:solidFill>
              </a:rPr>
              <a:t>innerHTML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: html</a:t>
            </a:r>
            <a:r>
              <a:rPr lang="ko-KR" altLang="en-US" sz="1400" dirty="0"/>
              <a:t>에 새로운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요소를 추가하거나 특정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 내부에 작성된 내용을 가져오는데 사용하는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375783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getElementById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id</a:t>
            </a:r>
            <a:r>
              <a:rPr lang="ko-KR" altLang="en-US" sz="1400" dirty="0"/>
              <a:t>값을 이용해 문서 객체</a:t>
            </a:r>
            <a:r>
              <a:rPr lang="en-US" altLang="ko-KR" sz="1400" dirty="0"/>
              <a:t>(</a:t>
            </a:r>
            <a:r>
              <a:rPr lang="ko-KR" altLang="en-US" sz="1400" dirty="0"/>
              <a:t>태그</a:t>
            </a:r>
            <a:r>
              <a:rPr lang="en-US" altLang="ko-KR" sz="1400" dirty="0"/>
              <a:t>)</a:t>
            </a:r>
            <a:r>
              <a:rPr lang="ko-KR" altLang="en-US" sz="1400" dirty="0"/>
              <a:t>를 선택하는 </a:t>
            </a:r>
            <a:r>
              <a:rPr lang="ko-KR" altLang="en-US" sz="1400" dirty="0" smtClean="0"/>
              <a:t>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683560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setAttribute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(“</a:t>
            </a:r>
            <a:r>
              <a:rPr lang="ko-KR" altLang="en-US" sz="1400" dirty="0" err="1" smtClean="0"/>
              <a:t>속성명</a:t>
            </a:r>
            <a:r>
              <a:rPr lang="en-US" altLang="ko-KR" sz="1400" dirty="0" smtClean="0"/>
              <a:t>”, “</a:t>
            </a:r>
            <a:r>
              <a:rPr lang="ko-KR" altLang="en-US" sz="1400" dirty="0" smtClean="0"/>
              <a:t>새 값</a:t>
            </a:r>
            <a:r>
              <a:rPr lang="en-US" altLang="ko-KR" sz="1400" dirty="0" smtClean="0"/>
              <a:t>”) </a:t>
            </a:r>
            <a:r>
              <a:rPr lang="ko-KR" altLang="en-US" sz="1400" dirty="0" smtClean="0"/>
              <a:t>선택한 태그의 지정한 속성을 새 값으로 바꿔주는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991337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substring( 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(a, b) a</a:t>
            </a:r>
            <a:r>
              <a:rPr lang="ko-KR" altLang="en-US" sz="1400" dirty="0" smtClean="0"/>
              <a:t>인덱스부터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인덱스 이전 구간의 문자를 반환하는 문자열 객체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299114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preventDefault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태그나 </a:t>
            </a:r>
            <a:r>
              <a:rPr lang="en-US" altLang="ko-KR" sz="1400" dirty="0" smtClean="0"/>
              <a:t>submit</a:t>
            </a:r>
            <a:r>
              <a:rPr lang="ko-KR" altLang="en-US" sz="1400" dirty="0" smtClean="0"/>
              <a:t>태그를 누르게 되면 </a:t>
            </a:r>
            <a:r>
              <a:rPr lang="en-US" altLang="ko-KR" sz="1400" dirty="0" err="1" smtClean="0"/>
              <a:t>href</a:t>
            </a:r>
            <a:r>
              <a:rPr lang="ko-KR" altLang="en-US" sz="1400" dirty="0" smtClean="0"/>
              <a:t>를 통해 이동하거나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창이 새로고침하여 실행되는 동작을 막아주는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606891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appendChild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안에 자식 요소를 추가하는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914668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createElement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요소를 만드는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222445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forEach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배열에 활용이 가능한 메서드 함수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주어진 함수를 배열 요소 각각에 대해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530222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event.target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현재 이벤트가 발생한 요소의 속성들을 얻을 수 있는 속성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837999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return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retur</a:t>
            </a:r>
            <a:r>
              <a:rPr lang="ko-KR" altLang="en-US" sz="1400" dirty="0" smtClean="0"/>
              <a:t>은 함수에서 결과값을 반환할 때 사용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함수에서 </a:t>
            </a:r>
            <a:r>
              <a:rPr lang="en-US" altLang="ko-KR" sz="1400" dirty="0" smtClean="0"/>
              <a:t>return</a:t>
            </a:r>
            <a:r>
              <a:rPr lang="ko-KR" altLang="en-US" sz="1400" dirty="0" smtClean="0"/>
              <a:t>이 실행되면 </a:t>
            </a:r>
            <a:r>
              <a:rPr lang="en-US" altLang="ko-KR" sz="1400" dirty="0" smtClean="0"/>
              <a:t>break</a:t>
            </a:r>
            <a:r>
              <a:rPr lang="ko-KR" altLang="en-US" sz="1400" dirty="0" smtClean="0"/>
              <a:t>문과 비슷하게 코드 강제 종료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145776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emove(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자바스크립트를 이용하여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요소를 동적으로 삭제할 수 있는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453553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text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안에 있는 값을 가져오거나 바꿀 때 사용하는 속성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761330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f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ilter(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특정 조건을 만족하는 새로운 요소를 모아서 새로운 배열을 반환하는 메서드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6069107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arget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이벤트가 발생한 대상 객체를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5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‘let’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‘var'</a:t>
            </a:r>
            <a:r>
              <a:rPr lang="ko-KR" altLang="en-US" sz="1400"/>
              <a:t>의 치명적 단점을 보완하기 위해 태어난 </a:t>
            </a:r>
            <a:r>
              <a:rPr lang="en-US" altLang="ko-KR" sz="1400"/>
              <a:t>'let＇</a:t>
            </a:r>
            <a:r>
              <a:rPr lang="ko-KR" altLang="en-US" sz="1400"/>
              <a:t>변수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2016</a:t>
            </a:r>
            <a:r>
              <a:rPr lang="ko-KR" altLang="en-US" sz="1400"/>
              <a:t>년부터 시작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특징 </a:t>
            </a:r>
            <a:r>
              <a:rPr lang="en-US" altLang="ko-KR" sz="1400"/>
              <a:t>: </a:t>
            </a:r>
            <a:r>
              <a:rPr lang="ko-KR" altLang="en-US" sz="1400"/>
              <a:t>변수의 중복 선언 불가</a:t>
            </a:r>
            <a:r>
              <a:rPr lang="en-US" altLang="ko-KR" sz="1400"/>
              <a:t>! ex.</a:t>
            </a:r>
            <a:r>
              <a:rPr lang="ko-KR" altLang="en-US" sz="1400"/>
              <a:t>동일한 이름의 변수명 사용 금지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E0A51D-6103-49DE-A44E-167FA192F91B}"/>
              </a:ext>
            </a:extLst>
          </p:cNvPr>
          <p:cNvGrpSpPr/>
          <p:nvPr/>
        </p:nvGrpSpPr>
        <p:grpSpPr>
          <a:xfrm>
            <a:off x="1948249" y="3689970"/>
            <a:ext cx="8295503" cy="1703681"/>
            <a:chOff x="746897" y="3938909"/>
            <a:chExt cx="10607133" cy="2178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678D81-20E0-49EF-87AA-20E1F7515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897" y="3938909"/>
              <a:ext cx="3405958" cy="21784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B2A052-A525-4063-83F3-153A70AE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835" y="4331212"/>
              <a:ext cx="6408195" cy="139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91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‘const’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'let'</a:t>
            </a:r>
            <a:r>
              <a:rPr lang="ko-KR" altLang="en-US" sz="1400"/>
              <a:t>변수 보다 더욱 엄격한 문법의 필요성 대두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 중복 선언불가 </a:t>
            </a:r>
            <a:r>
              <a:rPr lang="en-US" altLang="ko-KR" sz="1400"/>
              <a:t>+ </a:t>
            </a:r>
            <a:r>
              <a:rPr lang="ko-KR" altLang="en-US" sz="1400"/>
              <a:t>변수에 최초 할당된 데이터 변경불가 </a:t>
            </a:r>
            <a:r>
              <a:rPr lang="en-US" altLang="ko-KR" sz="1400"/>
              <a:t>=&gt; ‘const’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0F25AD-3CBE-47DF-86AF-0BE32233E7D6}"/>
              </a:ext>
            </a:extLst>
          </p:cNvPr>
          <p:cNvGrpSpPr/>
          <p:nvPr/>
        </p:nvGrpSpPr>
        <p:grpSpPr>
          <a:xfrm>
            <a:off x="671874" y="3431949"/>
            <a:ext cx="10848253" cy="3409887"/>
            <a:chOff x="210272" y="3431949"/>
            <a:chExt cx="10848253" cy="3409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BA9B3F-EFB2-4D2B-981D-8CFE21AE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84" y="3551671"/>
              <a:ext cx="1957097" cy="88959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D3B831-749E-48A5-881A-1A662D6A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84" y="4493739"/>
              <a:ext cx="3452379" cy="5316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6D15B1-C676-4773-A541-B0C5A20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272" y="6315786"/>
              <a:ext cx="3476192" cy="5260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139F56-AD2C-4891-A761-9085C4A1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84" y="5062364"/>
              <a:ext cx="1602584" cy="124570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CC1B69-4BFE-4BD4-8D36-15606732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0615" y="3485868"/>
              <a:ext cx="2257425" cy="172402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DFD5D2F-D4E3-46B7-99D0-A2E5188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460" y="5495635"/>
              <a:ext cx="3018093" cy="74833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8268CDE-DB40-4FF9-B729-2C20C02C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3837" y="3431949"/>
              <a:ext cx="2190750" cy="17526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5D398F6-731C-44FB-96C2-28571F95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837" y="5495635"/>
              <a:ext cx="3214688" cy="51914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BDABD81-9E8B-4883-B569-8C946094D740}"/>
              </a:ext>
            </a:extLst>
          </p:cNvPr>
          <p:cNvSpPr txBox="1"/>
          <p:nvPr/>
        </p:nvSpPr>
        <p:spPr>
          <a:xfrm>
            <a:off x="4811062" y="6154181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*변수에 대한 개념에 일치하지 않는 기능 </a:t>
            </a:r>
            <a:r>
              <a:rPr lang="en-US" altLang="ko-KR" sz="1400"/>
              <a:t>: </a:t>
            </a:r>
            <a:r>
              <a:rPr lang="en-US" altLang="ko-KR" sz="1400" b="1">
                <a:solidFill>
                  <a:srgbClr val="FF0000"/>
                </a:solidFill>
              </a:rPr>
              <a:t>const =&gt; </a:t>
            </a:r>
            <a:r>
              <a:rPr lang="ko-KR" altLang="en-US" sz="1400" b="1">
                <a:solidFill>
                  <a:srgbClr val="FF0000"/>
                </a:solidFill>
              </a:rPr>
              <a:t>그래서 상수선언</a:t>
            </a:r>
            <a:r>
              <a:rPr lang="en-US" altLang="ko-KR" sz="1400" b="1">
                <a:solidFill>
                  <a:srgbClr val="FF0000"/>
                </a:solidFill>
              </a:rPr>
              <a:t>! </a:t>
            </a:r>
            <a:r>
              <a:rPr lang="ko-KR" altLang="en-US" sz="1400" b="1">
                <a:solidFill>
                  <a:srgbClr val="FF0000"/>
                </a:solidFill>
              </a:rPr>
              <a:t>이라고 부름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BA2FD1-9DD9-434A-94F6-7CBC00EABA5D}"/>
              </a:ext>
            </a:extLst>
          </p:cNvPr>
          <p:cNvSpPr txBox="1"/>
          <p:nvPr/>
        </p:nvSpPr>
        <p:spPr>
          <a:xfrm>
            <a:off x="4811062" y="6461958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**상수 </a:t>
            </a:r>
            <a:r>
              <a:rPr lang="en-US" altLang="ko-KR" sz="1400"/>
              <a:t>: </a:t>
            </a:r>
            <a:r>
              <a:rPr lang="ko-KR" altLang="en-US" sz="1400"/>
              <a:t>수식에서 변하지 않는 고정 값을 의미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5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소개</a:t>
            </a:r>
          </a:p>
        </p:txBody>
      </p:sp>
    </p:spTree>
    <p:extLst>
      <p:ext uri="{BB962C8B-B14F-4D97-AF65-F5344CB8AC3E}">
        <p14:creationId xmlns:p14="http://schemas.microsoft.com/office/powerpoint/2010/main" val="4182751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변수명 작성 시</a:t>
            </a:r>
            <a:r>
              <a:rPr lang="en-US" altLang="ko-KR" sz="3500" b="1"/>
              <a:t>, Tip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865418" y="2765416"/>
            <a:ext cx="4461164" cy="606717"/>
            <a:chOff x="2475345" y="2765416"/>
            <a:chExt cx="4461164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475345" y="2765416"/>
              <a:ext cx="4461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변수명 작성 시</a:t>
              </a:r>
              <a:r>
                <a:rPr lang="en-US" altLang="ko-KR" sz="1400"/>
                <a:t>, </a:t>
              </a:r>
              <a:r>
                <a:rPr lang="ko-KR" altLang="en-US" sz="1400"/>
                <a:t>카멜</a:t>
              </a:r>
              <a:r>
                <a:rPr lang="en-US" altLang="ko-KR" sz="1400"/>
                <a:t>(Camel = </a:t>
              </a:r>
              <a:r>
                <a:rPr lang="ko-KR" altLang="en-US" sz="1400"/>
                <a:t>낙타</a:t>
              </a:r>
              <a:r>
                <a:rPr lang="en-US" altLang="ko-KR" sz="1400"/>
                <a:t>) </a:t>
              </a:r>
              <a:r>
                <a:rPr lang="ko-KR" altLang="en-US" sz="1400"/>
                <a:t>표기법 추천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2475345" y="3064356"/>
              <a:ext cx="4322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상수명 작성 시</a:t>
              </a:r>
              <a:r>
                <a:rPr lang="en-US" altLang="ko-KR" sz="1400"/>
                <a:t>, </a:t>
              </a:r>
              <a:r>
                <a:rPr lang="ko-KR" altLang="en-US" sz="1400"/>
                <a:t>스네이크</a:t>
              </a:r>
              <a:r>
                <a:rPr lang="en-US" altLang="ko-KR" sz="1400"/>
                <a:t>(Snake) </a:t>
              </a:r>
              <a:r>
                <a:rPr lang="ko-KR" altLang="en-US" sz="1400"/>
                <a:t>표기법 추천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2DBC896-D2EF-4708-93EB-58F06279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2" y="3585623"/>
            <a:ext cx="4612496" cy="10066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225130-3A0E-43D2-B9FA-FF239F3D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96" y="4982347"/>
            <a:ext cx="7482043" cy="11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2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기초문법</a:t>
            </a:r>
          </a:p>
        </p:txBody>
      </p:sp>
    </p:spTree>
    <p:extLst>
      <p:ext uri="{BB962C8B-B14F-4D97-AF65-F5344CB8AC3E}">
        <p14:creationId xmlns:p14="http://schemas.microsoft.com/office/powerpoint/2010/main" val="40797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선언문작성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667164" y="2765416"/>
            <a:ext cx="8857673" cy="606717"/>
            <a:chOff x="143163" y="2765416"/>
            <a:chExt cx="8857673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JavaScript </a:t>
              </a:r>
              <a:r>
                <a:rPr lang="ko-KR" altLang="en-US" sz="1400"/>
                <a:t>코드 작성 </a:t>
              </a:r>
              <a:r>
                <a:rPr lang="en-US" altLang="ko-KR" sz="1400"/>
                <a:t>= </a:t>
              </a:r>
              <a:r>
                <a:rPr lang="ko-KR" altLang="en-US" sz="1400"/>
                <a:t>선언문 작성 </a:t>
              </a:r>
              <a:r>
                <a:rPr lang="en-US" altLang="ko-KR" sz="1400"/>
                <a:t>/ </a:t>
              </a:r>
              <a:r>
                <a:rPr lang="ko-KR" altLang="en-US" sz="1400"/>
                <a:t>선언문 작성 시</a:t>
              </a:r>
              <a:r>
                <a:rPr lang="en-US" altLang="ko-KR" sz="1400"/>
                <a:t>, &lt;script&gt;&lt;/script&gt; </a:t>
              </a:r>
              <a:r>
                <a:rPr lang="ko-KR" altLang="en-US" sz="1400"/>
                <a:t>태그 필수 작성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선언문 작성 위치 </a:t>
              </a:r>
              <a:r>
                <a:rPr lang="en-US" altLang="ko-KR" sz="1400"/>
                <a:t>=&gt; &lt;head&gt; </a:t>
              </a:r>
              <a:r>
                <a:rPr lang="ko-KR" altLang="en-US" sz="1400"/>
                <a:t>및 </a:t>
              </a:r>
              <a:r>
                <a:rPr lang="en-US" altLang="ko-KR" sz="1400"/>
                <a:t>&lt;body&gt; </a:t>
              </a:r>
              <a:r>
                <a:rPr lang="ko-KR" altLang="en-US" sz="1400"/>
                <a:t>태그 둘 다 가능</a:t>
              </a:r>
              <a:r>
                <a:rPr lang="en-US" altLang="ko-KR" sz="1400"/>
                <a:t>! =&gt; </a:t>
              </a:r>
              <a:r>
                <a:rPr lang="ko-KR" altLang="en-US" sz="1400"/>
                <a:t>보통일반적으로 </a:t>
              </a:r>
              <a:r>
                <a:rPr lang="en-US" altLang="ko-KR" sz="1400"/>
                <a:t>&lt;head&gt;</a:t>
              </a:r>
              <a:r>
                <a:rPr lang="ko-KR" altLang="en-US" sz="1400"/>
                <a:t>에 넣는 경우 多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21FE6C6-DBD4-40F5-BE24-6B73EDD4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794333"/>
            <a:ext cx="7839075" cy="2228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3E239D-911F-4454-A5A4-F0E3116F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511" y="4630710"/>
            <a:ext cx="1457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0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async &amp; defer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667164" y="2765416"/>
            <a:ext cx="8857673" cy="606717"/>
            <a:chOff x="143163" y="2765416"/>
            <a:chExt cx="8857673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웹 브라우저가 </a:t>
              </a:r>
              <a:r>
                <a:rPr lang="en-US" altLang="ko-KR" sz="1400"/>
                <a:t>parsing</a:t>
              </a:r>
              <a:r>
                <a:rPr lang="ko-KR" altLang="en-US" sz="1400"/>
                <a:t>을 하는 순서 </a:t>
              </a:r>
              <a:r>
                <a:rPr lang="en-US" altLang="ko-KR" sz="1400"/>
                <a:t>: html -&gt; JavaScript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두가지 문제 발생 </a:t>
              </a:r>
              <a:r>
                <a:rPr lang="en-US" altLang="ko-KR" sz="1400"/>
                <a:t>: JavaScript </a:t>
              </a:r>
              <a:r>
                <a:rPr lang="ko-KR" altLang="en-US" sz="1400"/>
                <a:t>코드가 </a:t>
              </a:r>
              <a:r>
                <a:rPr lang="en-US" altLang="ko-KR" sz="1400"/>
                <a:t>Heavy </a:t>
              </a:r>
              <a:r>
                <a:rPr lang="ko-KR" altLang="en-US" sz="1400"/>
                <a:t>하거나 혹은 내 웹사이트가 </a:t>
              </a:r>
              <a:r>
                <a:rPr lang="en-US" altLang="ko-KR" sz="1400"/>
                <a:t>JavaScript </a:t>
              </a:r>
              <a:r>
                <a:rPr lang="ko-KR" altLang="en-US" sz="1400"/>
                <a:t>의존도가 높다면</a:t>
              </a:r>
              <a:r>
                <a:rPr lang="en-US" altLang="ko-KR" sz="1400"/>
                <a:t>?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2D2B0B-2344-4F90-93DF-50D01D209E7C}"/>
              </a:ext>
            </a:extLst>
          </p:cNvPr>
          <p:cNvGrpSpPr/>
          <p:nvPr/>
        </p:nvGrpSpPr>
        <p:grpSpPr>
          <a:xfrm>
            <a:off x="123826" y="4135966"/>
            <a:ext cx="11944349" cy="1108873"/>
            <a:chOff x="180975" y="4135966"/>
            <a:chExt cx="11944349" cy="11088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8FD8062-40F5-4774-A805-35947311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75" y="4135966"/>
              <a:ext cx="6172200" cy="109993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0C8C2C-9B82-4300-B4BF-DDF8F084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9" y="4135966"/>
              <a:ext cx="5648325" cy="110887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CD4B4E-1776-451B-856B-B9351DCA3284}"/>
              </a:ext>
            </a:extLst>
          </p:cNvPr>
          <p:cNvSpPr txBox="1"/>
          <p:nvPr/>
        </p:nvSpPr>
        <p:spPr>
          <a:xfrm>
            <a:off x="6673561" y="5466715"/>
            <a:ext cx="514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만약 </a:t>
            </a:r>
            <a:r>
              <a:rPr lang="ko-KR" altLang="en-US"/>
              <a:t>여러분들의 사이트가</a:t>
            </a:r>
            <a:endParaRPr lang="en-US" altLang="ko-KR"/>
          </a:p>
          <a:p>
            <a:pPr algn="ctr"/>
            <a:r>
              <a:rPr lang="ko-KR" altLang="en-US"/>
              <a:t>자바스크립트에 </a:t>
            </a:r>
            <a:r>
              <a:rPr lang="ko-KR" altLang="en-US" b="1" dirty="0">
                <a:solidFill>
                  <a:srgbClr val="FF0000"/>
                </a:solidFill>
              </a:rPr>
              <a:t>굉장히 의존적인 사이트라면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1EAB5-E9F0-4CA4-9AC1-388A9EE88EB4}"/>
              </a:ext>
            </a:extLst>
          </p:cNvPr>
          <p:cNvSpPr txBox="1"/>
          <p:nvPr/>
        </p:nvSpPr>
        <p:spPr>
          <a:xfrm>
            <a:off x="639475" y="5466715"/>
            <a:ext cx="5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/>
              <a:t>자바스크립트 코드가 </a:t>
            </a:r>
            <a:r>
              <a:rPr lang="en-US" altLang="ko-KR" sz="1800" b="1">
                <a:solidFill>
                  <a:srgbClr val="FF0000"/>
                </a:solidFill>
              </a:rPr>
              <a:t>heavy</a:t>
            </a:r>
            <a:r>
              <a:rPr lang="ko-KR" altLang="en-US" sz="1800" b="1">
                <a:solidFill>
                  <a:srgbClr val="FF0000"/>
                </a:solidFill>
              </a:rPr>
              <a:t>하다면</a:t>
            </a:r>
            <a:r>
              <a:rPr lang="en-US" altLang="ko-KR" sz="1800" b="1">
                <a:solidFill>
                  <a:srgbClr val="FF0000"/>
                </a:solidFill>
              </a:rPr>
              <a:t>?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5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async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157682" y="2765416"/>
            <a:ext cx="5876636" cy="822160"/>
            <a:chOff x="143163" y="2765416"/>
            <a:chExt cx="5876636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사용방법 </a:t>
              </a:r>
              <a:r>
                <a:rPr lang="en-US" altLang="ko-KR" sz="1400"/>
                <a:t>: &lt;script async src =…&gt;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5749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HTML</a:t>
              </a:r>
              <a:r>
                <a:rPr lang="ko-KR" altLang="en-US" sz="1400"/>
                <a:t>이 파싱되는 시간과 </a:t>
              </a:r>
              <a:r>
                <a:rPr lang="en-US" altLang="ko-KR" sz="1400"/>
                <a:t>JavaScript</a:t>
              </a:r>
              <a:r>
                <a:rPr lang="ko-KR" altLang="en-US" sz="1400"/>
                <a:t>를 다운받는 시간 동시 진행</a:t>
              </a:r>
              <a:r>
                <a:rPr lang="en-US" altLang="ko-KR" sz="1400"/>
                <a:t>!</a:t>
              </a:r>
            </a:p>
            <a:p>
              <a:r>
                <a:rPr lang="en-US" altLang="ko-KR" sz="1400"/>
                <a:t>But, HTML</a:t>
              </a:r>
              <a:r>
                <a:rPr lang="ko-KR" altLang="en-US" sz="1400"/>
                <a:t>이 먼저 작동해야하는 경우에는 오류 발생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FDCF44C-2060-479A-AA03-498F721A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3886516"/>
            <a:ext cx="7839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defer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157682" y="2765416"/>
            <a:ext cx="5876636" cy="822160"/>
            <a:chOff x="143163" y="2765416"/>
            <a:chExt cx="5876636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사용방법 </a:t>
              </a:r>
              <a:r>
                <a:rPr lang="en-US" altLang="ko-KR" sz="1400"/>
                <a:t>: &lt;script defer src =…&gt;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5749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HTML</a:t>
              </a:r>
              <a:r>
                <a:rPr lang="ko-KR" altLang="en-US" sz="1400"/>
                <a:t>을 파싱하다가 </a:t>
              </a:r>
              <a:r>
                <a:rPr lang="en-US" altLang="ko-KR" sz="1400"/>
                <a:t>JavaScript</a:t>
              </a:r>
              <a:r>
                <a:rPr lang="ko-KR" altLang="en-US" sz="1400"/>
                <a:t>를 만나면 병렬형식으로 동시에</a:t>
              </a:r>
              <a:endParaRPr lang="en-US" altLang="ko-KR" sz="1400"/>
            </a:p>
            <a:p>
              <a:r>
                <a:rPr lang="ko-KR" altLang="en-US" sz="1400" b="1">
                  <a:solidFill>
                    <a:srgbClr val="FF0000"/>
                  </a:solidFill>
                </a:rPr>
                <a:t>다운로드를 하지만</a:t>
              </a:r>
              <a:r>
                <a:rPr lang="en-US" altLang="ko-KR" sz="1400" b="1">
                  <a:solidFill>
                    <a:srgbClr val="FF0000"/>
                  </a:solidFill>
                </a:rPr>
                <a:t>, </a:t>
              </a:r>
              <a:r>
                <a:rPr lang="ko-KR" altLang="en-US" sz="1400" b="1">
                  <a:solidFill>
                    <a:srgbClr val="FF0000"/>
                  </a:solidFill>
                </a:rPr>
                <a:t>실제 실행은 </a:t>
              </a:r>
              <a:r>
                <a:rPr lang="en-US" altLang="ko-KR" sz="1400" b="1">
                  <a:solidFill>
                    <a:srgbClr val="FF0000"/>
                  </a:solidFill>
                </a:rPr>
                <a:t>HTML </a:t>
              </a:r>
              <a:r>
                <a:rPr lang="ko-KR" altLang="en-US" sz="1400" b="1">
                  <a:solidFill>
                    <a:srgbClr val="FF0000"/>
                  </a:solidFill>
                </a:rPr>
                <a:t>파싱 완료 후 </a:t>
              </a:r>
              <a:r>
                <a:rPr lang="en-US" altLang="ko-KR" sz="1400" b="1">
                  <a:solidFill>
                    <a:srgbClr val="FF0000"/>
                  </a:solidFill>
                </a:rPr>
                <a:t>JavaScript </a:t>
              </a:r>
              <a:r>
                <a:rPr lang="ko-KR" altLang="en-US" sz="1400" b="1">
                  <a:solidFill>
                    <a:srgbClr val="FF0000"/>
                  </a:solidFill>
                </a:rPr>
                <a:t>로드</a:t>
              </a:r>
              <a:r>
                <a:rPr lang="en-US" altLang="ko-KR" sz="1400" b="1">
                  <a:solidFill>
                    <a:srgbClr val="FF0000"/>
                  </a:solidFill>
                </a:rPr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1C8EC25-DD5A-4F3B-B531-70FA1E0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4006589"/>
            <a:ext cx="77343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객체란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945554" y="2765416"/>
            <a:ext cx="8300893" cy="822160"/>
            <a:chOff x="143162" y="2765416"/>
            <a:chExt cx="8300893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JavaScript : </a:t>
              </a:r>
              <a:r>
                <a:rPr lang="ko-KR" altLang="en-US" sz="1400"/>
                <a:t>객체 기반 언어라고 부릅니다</a:t>
              </a:r>
              <a:r>
                <a:rPr lang="en-US" altLang="ko-KR" sz="1400"/>
                <a:t>.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2" y="3064356"/>
              <a:ext cx="8300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객체 </a:t>
              </a:r>
              <a:r>
                <a:rPr lang="en-US" altLang="ko-KR" sz="1400"/>
                <a:t>: </a:t>
              </a:r>
              <a:r>
                <a:rPr lang="ko-KR" altLang="en-US" sz="1400"/>
                <a:t>프로그래밍 진행 시</a:t>
              </a:r>
              <a:r>
                <a:rPr lang="en-US" altLang="ko-KR" sz="1400"/>
                <a:t>, </a:t>
              </a:r>
              <a:r>
                <a:rPr lang="ko-KR" altLang="en-US" sz="1400"/>
                <a:t>이미 생성된 혹은 개발자가 직접 생성할 수 있는 독립적인 존재</a:t>
              </a:r>
              <a:endParaRPr lang="en-US" altLang="ko-KR" sz="1400"/>
            </a:p>
            <a:p>
              <a:r>
                <a:rPr lang="en-US" altLang="ko-KR" sz="1400" b="1">
                  <a:solidFill>
                    <a:srgbClr val="FF0000"/>
                  </a:solidFill>
                </a:rPr>
                <a:t>(</a:t>
              </a:r>
              <a:r>
                <a:rPr lang="ko-KR" altLang="en-US" sz="1400" b="1">
                  <a:solidFill>
                    <a:srgbClr val="FF0000"/>
                  </a:solidFill>
                </a:rPr>
                <a:t>*그래서 객체는 항상 특정기능과 해당 기능을 구현시킬 수 있는 내부 속성을 갖고 있습니다</a:t>
              </a:r>
              <a:r>
                <a:rPr lang="en-US" altLang="ko-KR" sz="1400" b="1">
                  <a:solidFill>
                    <a:srgbClr val="FF0000"/>
                  </a:solidFill>
                </a:rPr>
                <a:t>!)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6F1103-08D3-4052-B1CB-2F1820FFD7A7}"/>
              </a:ext>
            </a:extLst>
          </p:cNvPr>
          <p:cNvGrpSpPr/>
          <p:nvPr/>
        </p:nvGrpSpPr>
        <p:grpSpPr>
          <a:xfrm>
            <a:off x="2246281" y="3766170"/>
            <a:ext cx="7699438" cy="2579119"/>
            <a:chOff x="1273112" y="3689970"/>
            <a:chExt cx="7699438" cy="25791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F2FE8C-7B60-47A9-B400-959DE3E1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9450" y="4440985"/>
              <a:ext cx="5753100" cy="8572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949ED0-87A2-4539-9125-59938D2B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112" y="3689970"/>
              <a:ext cx="1703450" cy="2579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28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객체종류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JavaScript</a:t>
            </a:r>
            <a:r>
              <a:rPr lang="ko-KR" altLang="en-US" sz="1400"/>
              <a:t>의 객체는 크게 내장 객체 </a:t>
            </a:r>
            <a:r>
              <a:rPr lang="en-US" altLang="ko-KR" sz="1400"/>
              <a:t>/ </a:t>
            </a:r>
            <a:r>
              <a:rPr lang="ko-KR" altLang="en-US" sz="1400"/>
              <a:t>브라우저 객체 모델 </a:t>
            </a:r>
            <a:r>
              <a:rPr lang="en-US" altLang="ko-KR" sz="1400"/>
              <a:t>(BOM)</a:t>
            </a:r>
            <a:r>
              <a:rPr lang="ko-KR" altLang="en-US" sz="1400"/>
              <a:t> </a:t>
            </a:r>
            <a:r>
              <a:rPr lang="en-US" altLang="ko-KR" sz="1400"/>
              <a:t>/ </a:t>
            </a:r>
            <a:r>
              <a:rPr lang="ko-KR" altLang="en-US" sz="1400"/>
              <a:t>문서 객체 모델 </a:t>
            </a:r>
            <a:r>
              <a:rPr lang="en-US" altLang="ko-KR" sz="1400"/>
              <a:t>(DOM)</a:t>
            </a:r>
            <a:r>
              <a:rPr lang="ko-KR" altLang="en-US" sz="1400"/>
              <a:t> </a:t>
            </a:r>
            <a:r>
              <a:rPr lang="en-US" altLang="ko-KR" sz="1400"/>
              <a:t>3</a:t>
            </a:r>
            <a:r>
              <a:rPr lang="ko-KR" altLang="en-US" sz="1400"/>
              <a:t>종류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1945554" y="3070247"/>
            <a:ext cx="830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내장 객체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Built-in Object) : JavaScript</a:t>
            </a:r>
            <a:r>
              <a:rPr lang="ko-KR" altLang="en-US" sz="1400"/>
              <a:t>에 내장되어 있는 객체 </a:t>
            </a:r>
            <a:r>
              <a:rPr lang="en-US" altLang="ko-KR" sz="1400"/>
              <a:t>=&gt; </a:t>
            </a:r>
            <a:r>
              <a:rPr lang="ko-KR" altLang="en-US" sz="1400"/>
              <a:t>일종의 템플릿 객체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A1906-F5C9-43CA-875A-5C3556902C14}"/>
              </a:ext>
            </a:extLst>
          </p:cNvPr>
          <p:cNvSpPr txBox="1"/>
          <p:nvPr/>
        </p:nvSpPr>
        <p:spPr>
          <a:xfrm>
            <a:off x="1945554" y="3375078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브라우저 객체 모델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Browser Object Model) : </a:t>
            </a:r>
            <a:r>
              <a:rPr lang="ko-KR" altLang="en-US" sz="1400"/>
              <a:t>웹 브라우저에 포함된 객체 </a:t>
            </a:r>
            <a:r>
              <a:rPr lang="en-US" altLang="ko-KR" sz="1400"/>
              <a:t>ex. window, screen, location </a:t>
            </a:r>
            <a:r>
              <a:rPr lang="ko-KR" altLang="en-US" sz="1400"/>
              <a:t>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0D5EB-BD70-4777-832F-BD36CF18D927}"/>
              </a:ext>
            </a:extLst>
          </p:cNvPr>
          <p:cNvSpPr txBox="1"/>
          <p:nvPr/>
        </p:nvSpPr>
        <p:spPr>
          <a:xfrm>
            <a:off x="1945554" y="3679910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문서 객체 모델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Document Object Model) : HTML </a:t>
            </a:r>
            <a:r>
              <a:rPr lang="ko-KR" altLang="en-US" sz="1400"/>
              <a:t>문서를 수정하거나 속성을 바꿀 때 사용가능 객체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3035F2-DAC1-4815-A70B-17AE9992F23B}"/>
              </a:ext>
            </a:extLst>
          </p:cNvPr>
          <p:cNvGrpSpPr/>
          <p:nvPr/>
        </p:nvGrpSpPr>
        <p:grpSpPr>
          <a:xfrm>
            <a:off x="1676676" y="3951439"/>
            <a:ext cx="8838649" cy="2906561"/>
            <a:chOff x="1945554" y="3951439"/>
            <a:chExt cx="8838649" cy="29065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35E1E7-BD03-4A7D-9D39-D54B7021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554" y="3951439"/>
              <a:ext cx="2423019" cy="29065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838F1ED-9F49-474C-8176-37E09FC5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4" y="4041574"/>
              <a:ext cx="5173979" cy="272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45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객체 </a:t>
            </a:r>
            <a:r>
              <a:rPr lang="en-US" altLang="ko-KR" sz="3500" b="1"/>
              <a:t>&amp; </a:t>
            </a:r>
            <a:r>
              <a:rPr lang="ko-KR" altLang="en-US" sz="3500" b="1"/>
              <a:t>메서드 사용방법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객체</a:t>
            </a:r>
            <a:r>
              <a:rPr lang="en-US" altLang="ko-KR" sz="1400"/>
              <a:t>.</a:t>
            </a:r>
            <a:r>
              <a:rPr lang="ko-KR" altLang="en-US" sz="1400"/>
              <a:t>메서드</a:t>
            </a:r>
            <a:r>
              <a:rPr lang="en-US" altLang="ko-KR" sz="1400"/>
              <a:t>(“</a:t>
            </a:r>
            <a:r>
              <a:rPr lang="ko-KR" altLang="en-US" sz="1400"/>
              <a:t>요소</a:t>
            </a:r>
            <a:r>
              <a:rPr lang="en-US" altLang="ko-KR" sz="1400"/>
              <a:t>”);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66B4E8-8065-4E07-8C34-58B64601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76" y="3688747"/>
            <a:ext cx="7839075" cy="2228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72C435-AEBF-43CA-A871-68FD5C5225A8}"/>
              </a:ext>
            </a:extLst>
          </p:cNvPr>
          <p:cNvSpPr txBox="1"/>
          <p:nvPr/>
        </p:nvSpPr>
        <p:spPr>
          <a:xfrm>
            <a:off x="1945556" y="3073193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② 주의사항 </a:t>
            </a:r>
            <a:r>
              <a:rPr lang="en-US" altLang="ko-KR" sz="1400"/>
              <a:t>: </a:t>
            </a:r>
            <a:r>
              <a:rPr lang="ko-KR" altLang="en-US" sz="1400"/>
              <a:t>객체의 메서드 </a:t>
            </a:r>
            <a:r>
              <a:rPr lang="en-US" altLang="ko-KR" sz="1400"/>
              <a:t>(</a:t>
            </a:r>
            <a:r>
              <a:rPr lang="ko-KR" altLang="en-US" sz="1400"/>
              <a:t>*기능</a:t>
            </a:r>
            <a:r>
              <a:rPr lang="en-US" altLang="ko-KR" sz="1400"/>
              <a:t>)</a:t>
            </a:r>
            <a:r>
              <a:rPr lang="ko-KR" altLang="en-US" sz="1400"/>
              <a:t>를 사용하기 위해서는 반드시</a:t>
            </a:r>
            <a:r>
              <a:rPr lang="en-US" altLang="ko-KR" sz="1400"/>
              <a:t>, ‘.(</a:t>
            </a:r>
            <a:r>
              <a:rPr lang="ko-KR" altLang="en-US" sz="1400"/>
              <a:t>*온점</a:t>
            </a:r>
            <a:r>
              <a:rPr lang="en-US" altLang="ko-KR" sz="1400"/>
              <a:t>)’  </a:t>
            </a:r>
            <a:r>
              <a:rPr lang="ko-KR" altLang="en-US" sz="1400"/>
              <a:t>표기 필수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8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기타 유의사항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html</a:t>
            </a:r>
            <a:r>
              <a:rPr lang="ko-KR" altLang="en-US" sz="1400"/>
              <a:t>과 마찬가지로 </a:t>
            </a:r>
            <a:r>
              <a:rPr lang="en-US" altLang="ko-KR" sz="1400"/>
              <a:t>JavaScript </a:t>
            </a:r>
            <a:r>
              <a:rPr lang="ko-KR" altLang="en-US" sz="1400"/>
              <a:t>역시 주석처리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2C435-AEBF-43CA-A871-68FD5C5225A8}"/>
              </a:ext>
            </a:extLst>
          </p:cNvPr>
          <p:cNvSpPr txBox="1"/>
          <p:nvPr/>
        </p:nvSpPr>
        <p:spPr>
          <a:xfrm>
            <a:off x="1945556" y="3073193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② </a:t>
            </a:r>
            <a:r>
              <a:rPr lang="en-US" altLang="ko-KR" sz="1400"/>
              <a:t>CSS</a:t>
            </a:r>
            <a:r>
              <a:rPr lang="ko-KR" altLang="en-US" sz="1400"/>
              <a:t>와 마찬가지로 내부 스크립트 및 외부 스크립트 처리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BA0233-F3D8-4196-873D-99FDC12A3E9F}"/>
              </a:ext>
            </a:extLst>
          </p:cNvPr>
          <p:cNvGrpSpPr/>
          <p:nvPr/>
        </p:nvGrpSpPr>
        <p:grpSpPr>
          <a:xfrm>
            <a:off x="564356" y="3650612"/>
            <a:ext cx="11063288" cy="2743200"/>
            <a:chOff x="280987" y="3650612"/>
            <a:chExt cx="11063288" cy="2743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311782-6FA5-4AD0-8A1B-C78EFF312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87" y="3650612"/>
              <a:ext cx="4962525" cy="2743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BB174A-F3F2-4CAE-9361-3752FE39B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1625" y="3898262"/>
              <a:ext cx="596265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9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Web </a:t>
            </a:r>
            <a:r>
              <a:rPr lang="ko-KR" altLang="en-US" sz="3500" b="1"/>
              <a:t>프로젝트 개발 프로세스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고객 개발의뢰 </a:t>
              </a:r>
              <a:r>
                <a:rPr lang="en-US" altLang="ko-KR" sz="1400"/>
                <a:t>&gt; </a:t>
              </a:r>
              <a:r>
                <a:rPr lang="ko-KR" altLang="en-US" sz="1400"/>
                <a:t>기획안 작성 </a:t>
              </a:r>
              <a:r>
                <a:rPr lang="en-US" altLang="ko-KR" sz="1400"/>
                <a:t>&gt; UI</a:t>
              </a:r>
              <a:r>
                <a:rPr lang="ko-KR" altLang="en-US" sz="1400"/>
                <a:t>디자인 </a:t>
              </a:r>
              <a:r>
                <a:rPr lang="en-US" altLang="ko-KR" sz="1400"/>
                <a:t>&gt; </a:t>
              </a:r>
              <a:r>
                <a:rPr lang="ko-KR" altLang="en-US" sz="1400"/>
                <a:t>프론트엔드 </a:t>
              </a:r>
              <a:r>
                <a:rPr lang="en-US" altLang="ko-KR" sz="1400"/>
                <a:t>&gt; </a:t>
              </a:r>
              <a:r>
                <a:rPr lang="ko-KR" altLang="en-US" sz="1400"/>
                <a:t>백엔드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프론트엔드</a:t>
              </a:r>
              <a:r>
                <a:rPr lang="en-US" altLang="ko-KR" sz="1400"/>
                <a:t>(</a:t>
              </a:r>
              <a:r>
                <a:rPr lang="ko-KR" altLang="en-US" sz="1400"/>
                <a:t>*</a:t>
              </a:r>
              <a:r>
                <a:rPr lang="en-US" altLang="ko-KR" sz="1400"/>
                <a:t>Front-End) : </a:t>
              </a:r>
              <a:r>
                <a:rPr lang="ko-KR" altLang="en-US" sz="1400"/>
                <a:t>사용자의 눈에 보이는 부분까지 개발하는 것</a:t>
              </a:r>
              <a:endParaRPr lang="ko-KR" altLang="en-US" sz="1400" b="1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F5A911-E35C-4B97-A3B9-D80F0DCFC0C3}"/>
              </a:ext>
            </a:extLst>
          </p:cNvPr>
          <p:cNvSpPr txBox="1"/>
          <p:nvPr/>
        </p:nvSpPr>
        <p:spPr>
          <a:xfrm>
            <a:off x="80730" y="5908409"/>
            <a:ext cx="405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*</a:t>
            </a:r>
            <a:r>
              <a:rPr lang="en-US" altLang="ko-KR" sz="1200" b="1" dirty="0"/>
              <a:t>RFP : Request For Proposal = </a:t>
            </a:r>
            <a:r>
              <a:rPr lang="ko-KR" altLang="en-US" sz="1200" b="1" dirty="0"/>
              <a:t>제안요청서</a:t>
            </a:r>
            <a:endParaRPr lang="en-US" altLang="ko-KR" sz="1200" b="1" dirty="0"/>
          </a:p>
          <a:p>
            <a:r>
              <a:rPr lang="ko-KR" altLang="en-US" sz="1200" b="1" dirty="0"/>
              <a:t>**</a:t>
            </a:r>
            <a:r>
              <a:rPr lang="en-US" altLang="ko-KR" sz="1200" b="1" dirty="0"/>
              <a:t>WBS : Work Breakdown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Structure = </a:t>
            </a:r>
            <a:r>
              <a:rPr lang="ko-KR" altLang="en-US" sz="1200" b="1" dirty="0"/>
              <a:t>업무분류체계</a:t>
            </a:r>
            <a:endParaRPr lang="en-US" altLang="ko-KR" sz="1200" b="1" dirty="0"/>
          </a:p>
          <a:p>
            <a:r>
              <a:rPr lang="ko-KR" altLang="en-US" sz="1200" b="1" dirty="0"/>
              <a:t>***</a:t>
            </a:r>
            <a:r>
              <a:rPr lang="en-US" altLang="ko-KR" sz="1200" b="1" dirty="0"/>
              <a:t>IA : Information </a:t>
            </a:r>
            <a:r>
              <a:rPr lang="en-US" altLang="ko-KR" sz="1200" b="1" dirty="0" err="1"/>
              <a:t>Architectur</a:t>
            </a:r>
            <a:r>
              <a:rPr lang="en-US" altLang="ko-KR" sz="1200" b="1" dirty="0"/>
              <a:t> = </a:t>
            </a:r>
            <a:r>
              <a:rPr lang="ko-KR" altLang="en-US" sz="1200" b="1" dirty="0" err="1"/>
              <a:t>메뉴구조도</a:t>
            </a:r>
            <a:endParaRPr lang="en-US" altLang="ko-KR" sz="1200" b="1" dirty="0"/>
          </a:p>
          <a:p>
            <a:r>
              <a:rPr lang="ko-KR" altLang="en-US" sz="1200" b="1" dirty="0"/>
              <a:t>****</a:t>
            </a:r>
            <a:r>
              <a:rPr lang="en-US" altLang="ko-KR" sz="1200" b="1" dirty="0"/>
              <a:t>SB : Story Board = </a:t>
            </a:r>
            <a:r>
              <a:rPr lang="ko-KR" altLang="en-US" sz="1200" b="1" dirty="0"/>
              <a:t>웹스토리보드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35BA26-6BA9-457D-AFCC-1F26E8D1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79" y="3568183"/>
            <a:ext cx="3948186" cy="21530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2E3099-8454-4D80-8545-09A488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31" y="3568183"/>
            <a:ext cx="3123892" cy="2153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E1BE57-8EF0-4CA7-AD63-CEE6CA07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78" y="3568183"/>
            <a:ext cx="3663435" cy="2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0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기타 유의사항</a:t>
            </a:r>
            <a:r>
              <a:rPr lang="en-US" altLang="ko-KR" sz="3500" b="1"/>
              <a:t>(</a:t>
            </a:r>
            <a:r>
              <a:rPr lang="ko-KR" altLang="en-US" sz="3500" b="1"/>
              <a:t>*교재참고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E30D3D-FB98-4F63-82EB-B1C285C1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2824162"/>
            <a:ext cx="4962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개념정리</a:t>
            </a:r>
            <a:r>
              <a:rPr lang="en-US" altLang="ko-KR" sz="3500" b="1"/>
              <a:t>(+</a:t>
            </a:r>
            <a:r>
              <a:rPr lang="ko-KR" altLang="en-US" sz="3500" b="1"/>
              <a:t>추가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F8967-AB66-497D-BC5D-7CFE7E3BB7E1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</a:t>
            </a:r>
            <a:r>
              <a:rPr lang="en-US" altLang="ko-KR" sz="1400"/>
              <a:t>(Variables) : </a:t>
            </a:r>
            <a:r>
              <a:rPr lang="ko-KR" altLang="en-US" sz="1400" b="1">
                <a:solidFill>
                  <a:srgbClr val="FF0000"/>
                </a:solidFill>
              </a:rPr>
              <a:t>변할 수 있는 값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*데이터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  <a:r>
              <a:rPr lang="ko-KR" altLang="en-US" sz="1400" b="1">
                <a:solidFill>
                  <a:srgbClr val="FF0000"/>
                </a:solidFill>
              </a:rPr>
              <a:t>를 저장할 수 있는 공간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7745B-AAC0-4AB0-BB90-A1AB8767DEA4}"/>
              </a:ext>
            </a:extLst>
          </p:cNvPr>
          <p:cNvSpPr txBox="1"/>
          <p:nvPr/>
        </p:nvSpPr>
        <p:spPr>
          <a:xfrm>
            <a:off x="1945554" y="3114942"/>
            <a:ext cx="830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 대원칙 </a:t>
            </a:r>
            <a:r>
              <a:rPr lang="en-US" altLang="ko-KR" sz="1400"/>
              <a:t>: </a:t>
            </a:r>
            <a:r>
              <a:rPr lang="ko-KR" altLang="en-US" sz="1400"/>
              <a:t>변수에는 오직 한 개의 데이터만 들어갈 수 있다 </a:t>
            </a:r>
            <a:r>
              <a:rPr lang="en-US" altLang="ko-KR" sz="1400"/>
              <a:t>=&gt; </a:t>
            </a:r>
            <a:r>
              <a:rPr lang="ko-KR" altLang="en-US" sz="1400"/>
              <a:t>새로운 데이터가 들어가면</a:t>
            </a:r>
            <a:endParaRPr lang="en-US" altLang="ko-KR" sz="1400"/>
          </a:p>
          <a:p>
            <a:r>
              <a:rPr lang="ko-KR" altLang="en-US" sz="1400" b="1">
                <a:solidFill>
                  <a:srgbClr val="FF0000"/>
                </a:solidFill>
              </a:rPr>
              <a:t>기존에 있던 데이터는 해당 공간에서 지워진다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ABFD5-43BC-4D27-8CA1-BB0021C89616}"/>
              </a:ext>
            </a:extLst>
          </p:cNvPr>
          <p:cNvSpPr txBox="1"/>
          <p:nvPr/>
        </p:nvSpPr>
        <p:spPr>
          <a:xfrm>
            <a:off x="1945554" y="3679910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변수에 저장할 수 있는 데이터의 종류 </a:t>
            </a:r>
            <a:r>
              <a:rPr lang="en-US" altLang="ko-KR" sz="1400"/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문자형</a:t>
            </a:r>
            <a:r>
              <a:rPr lang="en-US" altLang="ko-KR" sz="1400" b="1">
                <a:solidFill>
                  <a:srgbClr val="FF0000"/>
                </a:solidFill>
              </a:rPr>
              <a:t>(String) / </a:t>
            </a:r>
            <a:r>
              <a:rPr lang="ko-KR" altLang="en-US" sz="1400" b="1">
                <a:solidFill>
                  <a:srgbClr val="FF0000"/>
                </a:solidFill>
              </a:rPr>
              <a:t>숫자형</a:t>
            </a:r>
            <a:r>
              <a:rPr lang="en-US" altLang="ko-KR" sz="1400" b="1">
                <a:solidFill>
                  <a:srgbClr val="FF0000"/>
                </a:solidFill>
              </a:rPr>
              <a:t>(Number) / </a:t>
            </a:r>
            <a:r>
              <a:rPr lang="ko-KR" altLang="en-US" sz="1400" b="1">
                <a:solidFill>
                  <a:srgbClr val="FF0000"/>
                </a:solidFill>
              </a:rPr>
              <a:t>논리형</a:t>
            </a:r>
            <a:r>
              <a:rPr lang="en-US" altLang="ko-KR" sz="1400" b="1">
                <a:solidFill>
                  <a:srgbClr val="FF0000"/>
                </a:solidFill>
              </a:rPr>
              <a:t>(Boolean) / </a:t>
            </a:r>
            <a:r>
              <a:rPr lang="ko-KR" altLang="en-US" sz="1400" b="1">
                <a:solidFill>
                  <a:srgbClr val="FF0000"/>
                </a:solidFill>
              </a:rPr>
              <a:t>빈</a:t>
            </a:r>
            <a:r>
              <a:rPr lang="en-US" altLang="ko-KR" sz="1400" b="1">
                <a:solidFill>
                  <a:srgbClr val="FF0000"/>
                </a:solidFill>
              </a:rPr>
              <a:t>(Null)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60BFB3-8371-415C-8482-D8E1BE88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95" y="4087780"/>
            <a:ext cx="3846010" cy="706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3C5064-95E5-4924-9119-04E356120816}"/>
              </a:ext>
            </a:extLst>
          </p:cNvPr>
          <p:cNvSpPr txBox="1"/>
          <p:nvPr/>
        </p:nvSpPr>
        <p:spPr>
          <a:xfrm>
            <a:off x="4172995" y="4636622"/>
            <a:ext cx="835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C4B5C-ECCB-4287-BDC3-08E6A6FB3F34}"/>
              </a:ext>
            </a:extLst>
          </p:cNvPr>
          <p:cNvSpPr txBox="1"/>
          <p:nvPr/>
        </p:nvSpPr>
        <p:spPr>
          <a:xfrm>
            <a:off x="5008741" y="4636622"/>
            <a:ext cx="107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3329C-738C-4B03-8FE2-6EC8BAD76A93}"/>
              </a:ext>
            </a:extLst>
          </p:cNvPr>
          <p:cNvSpPr txBox="1"/>
          <p:nvPr/>
        </p:nvSpPr>
        <p:spPr>
          <a:xfrm>
            <a:off x="6513873" y="4636622"/>
            <a:ext cx="107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BCA0B-3103-494B-8543-0C0C4D0FBB97}"/>
              </a:ext>
            </a:extLst>
          </p:cNvPr>
          <p:cNvSpPr txBox="1"/>
          <p:nvPr/>
        </p:nvSpPr>
        <p:spPr>
          <a:xfrm>
            <a:off x="1945554" y="5407144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*변수명에는 한글 사용 불가 </a:t>
            </a:r>
            <a:r>
              <a:rPr lang="en-US" altLang="ko-KR" sz="1400" b="1"/>
              <a:t>/ </a:t>
            </a:r>
            <a:r>
              <a:rPr lang="ko-KR" altLang="en-US" sz="1400" b="1"/>
              <a:t>영문</a:t>
            </a:r>
            <a:r>
              <a:rPr lang="en-US" altLang="ko-KR" sz="1400" b="1"/>
              <a:t>, </a:t>
            </a:r>
            <a:r>
              <a:rPr lang="ko-KR" altLang="en-US" sz="1400" b="1"/>
              <a:t>숫자</a:t>
            </a:r>
            <a:r>
              <a:rPr lang="en-US" altLang="ko-KR" sz="1400" b="1"/>
              <a:t>, </a:t>
            </a:r>
            <a:r>
              <a:rPr lang="ko-KR" altLang="en-US" sz="1400" b="1"/>
              <a:t>일부특수문자</a:t>
            </a:r>
            <a:r>
              <a:rPr lang="en-US" altLang="ko-KR" sz="1400" b="1"/>
              <a:t>(_ $)</a:t>
            </a:r>
            <a:r>
              <a:rPr lang="ko-KR" altLang="en-US" sz="1400" b="1"/>
              <a:t>만 사용가능</a:t>
            </a:r>
            <a:r>
              <a:rPr lang="en-US" altLang="ko-KR" sz="1400" b="1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4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선언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8E9BF0-BE62-4842-8A74-758853A7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19" y="3429000"/>
            <a:ext cx="4587762" cy="2162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45555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*변수 선언 후 값을 지정하는 것 </a:t>
            </a:r>
            <a:r>
              <a:rPr lang="en-US" altLang="ko-KR" sz="1400" b="1"/>
              <a:t>= </a:t>
            </a:r>
            <a:r>
              <a:rPr lang="ko-KR" altLang="en-US" sz="1400" b="1"/>
              <a:t>변수 선언과 동시에 값을 지정하는 것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99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자료형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8152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자료형 종류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2400300" y="2765416"/>
            <a:ext cx="7391401" cy="615554"/>
            <a:chOff x="1945555" y="2765416"/>
            <a:chExt cx="7391401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6388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자료형</a:t>
              </a:r>
              <a:r>
                <a:rPr lang="en-US" altLang="ko-KR" sz="1400" dirty="0"/>
                <a:t>(Data Type) </a:t>
              </a:r>
              <a:r>
                <a:rPr lang="ko-KR" altLang="en-US" sz="1400" dirty="0"/>
                <a:t>이란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컴퓨터가 처리하는 자료의 형태를 의미합니다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7391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자료형은 값이 하나인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기본형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과 여러 값을 한꺼번에 담고 있는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복합형</a:t>
              </a:r>
              <a:r>
                <a:rPr lang="en-US" altLang="ko-KR" sz="1400" dirty="0"/>
                <a:t>’ </a:t>
              </a:r>
              <a:r>
                <a:rPr lang="ko-KR" altLang="en-US" sz="1400" dirty="0"/>
                <a:t>으로 구별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79D165D-A93A-4CF8-8FEF-A59D93DF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35" y="3600142"/>
            <a:ext cx="8019330" cy="27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자료형 확인하는 방법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2243318" y="2765416"/>
            <a:ext cx="7705365" cy="615554"/>
            <a:chOff x="1945555" y="2765416"/>
            <a:chExt cx="7705365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7705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변수 </a:t>
              </a:r>
              <a:r>
                <a:rPr lang="en-US" altLang="ko-KR" sz="1400" dirty="0"/>
                <a:t>value</a:t>
              </a:r>
              <a:r>
                <a:rPr lang="ko-KR" altLang="en-US" sz="1400" dirty="0"/>
                <a:t>에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을 저장하면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자료형은 숫자형이 되며</a:t>
              </a:r>
              <a:r>
                <a:rPr lang="en-US" altLang="ko-KR" sz="1400" dirty="0"/>
                <a:t>, “10”</a:t>
              </a:r>
              <a:r>
                <a:rPr lang="ko-KR" altLang="en-US" sz="1400" dirty="0"/>
                <a:t>을 저장하면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문자열이 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7391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변수가 어떤 </a:t>
              </a:r>
              <a:r>
                <a:rPr lang="ko-KR" altLang="en-US" sz="1400" dirty="0" err="1"/>
                <a:t>자료형인지</a:t>
              </a:r>
              <a:r>
                <a:rPr lang="ko-KR" altLang="en-US" sz="1400" dirty="0"/>
                <a:t> 알고 싶을 때에는 </a:t>
              </a:r>
              <a:r>
                <a:rPr lang="en-US" altLang="ko-KR" sz="1400" dirty="0"/>
                <a:t>“</a:t>
              </a:r>
              <a:r>
                <a:rPr lang="en-US" altLang="ko-KR" sz="1400" dirty="0" err="1"/>
                <a:t>typeof</a:t>
              </a:r>
              <a:r>
                <a:rPr lang="en-US" altLang="ko-KR" sz="1400" dirty="0"/>
                <a:t>” </a:t>
              </a:r>
              <a:r>
                <a:rPr lang="ko-KR" altLang="en-US" sz="1400" dirty="0"/>
                <a:t>연산자 사용하면 확인 가능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21454B9-1C7A-4BD1-980A-07E4D8A1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65" y="4096738"/>
            <a:ext cx="2975270" cy="20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0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문자형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15928" y="2765416"/>
            <a:ext cx="556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문자형은 작은따옴표</a:t>
            </a:r>
            <a:r>
              <a:rPr lang="en-US" altLang="ko-KR" sz="1400" dirty="0"/>
              <a:t>(‘ ‘) </a:t>
            </a:r>
            <a:r>
              <a:rPr lang="ko-KR" altLang="en-US" sz="1400" dirty="0"/>
              <a:t>혹은 큰따옴표</a:t>
            </a:r>
            <a:r>
              <a:rPr lang="en-US" altLang="ko-KR" sz="1400" dirty="0"/>
              <a:t>(“ “)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묶은 자료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315928" y="3064661"/>
            <a:ext cx="617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유의사항 </a:t>
            </a:r>
            <a:r>
              <a:rPr lang="en-US" altLang="ko-KR" sz="1400" dirty="0"/>
              <a:t>: </a:t>
            </a:r>
            <a:r>
              <a:rPr lang="ko-KR" altLang="en-US" sz="1400" dirty="0"/>
              <a:t>숫자도 작은 및 큰따옴표로 묶인 경우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문자형이 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99A74-FAA9-4D4B-A10D-43454A57E150}"/>
              </a:ext>
            </a:extLst>
          </p:cNvPr>
          <p:cNvSpPr txBox="1"/>
          <p:nvPr/>
        </p:nvSpPr>
        <p:spPr>
          <a:xfrm>
            <a:off x="3315928" y="3363907"/>
            <a:ext cx="617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큰 따옴표로 묶은 문자형 안에 큰 따옴표로 묶은 문장을 넣고 싶다면</a:t>
            </a:r>
            <a:r>
              <a:rPr lang="en-US" altLang="ko-KR" sz="1400" dirty="0"/>
              <a:t>?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B227BF-B21F-48AD-8EFF-62229907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3962398"/>
            <a:ext cx="55530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문자형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3315928" y="2765416"/>
            <a:ext cx="5560145" cy="615554"/>
            <a:chOff x="1945555" y="2765416"/>
            <a:chExt cx="5560145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5560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문자나 숫자를 큰따옴표</a:t>
              </a:r>
              <a:r>
                <a:rPr lang="en-US" altLang="ko-KR" sz="1400"/>
                <a:t>(“ “) </a:t>
              </a:r>
              <a:r>
                <a:rPr lang="ko-KR" altLang="en-US" sz="1400"/>
                <a:t>혹은 작은따옴표</a:t>
              </a:r>
              <a:r>
                <a:rPr lang="en-US" altLang="ko-KR" sz="1400"/>
                <a:t>(‘ ‘)</a:t>
              </a:r>
              <a:r>
                <a:rPr lang="ko-KR" altLang="en-US" sz="1400"/>
                <a:t>로 감싸줍니다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5560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문자형 데이터에 </a:t>
              </a:r>
              <a:r>
                <a:rPr lang="en-US" altLang="ko-KR" sz="1400"/>
                <a:t>HTML </a:t>
              </a:r>
              <a:r>
                <a:rPr lang="ko-KR" altLang="en-US" sz="1400"/>
                <a:t>태그 포함 시</a:t>
              </a:r>
              <a:r>
                <a:rPr lang="en-US" altLang="ko-KR" sz="1400"/>
                <a:t>, </a:t>
              </a:r>
              <a:r>
                <a:rPr lang="ko-KR" altLang="en-US" sz="1400"/>
                <a:t>태그로 인식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F60252-9C09-490F-B7B4-7F2C26CF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962400"/>
            <a:ext cx="3581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숫자형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853352" y="2765416"/>
            <a:ext cx="648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자바스크립트에서 숫자는 </a:t>
            </a:r>
            <a:r>
              <a:rPr lang="en-US" altLang="ko-KR" sz="1400" dirty="0"/>
              <a:t>‘</a:t>
            </a:r>
            <a:r>
              <a:rPr lang="ko-KR" altLang="en-US" sz="1400" dirty="0"/>
              <a:t>정수</a:t>
            </a:r>
            <a:r>
              <a:rPr lang="en-US" altLang="ko-KR" sz="1400" dirty="0"/>
              <a:t>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</a:t>
            </a:r>
            <a:r>
              <a:rPr lang="ko-KR" altLang="en-US" sz="1400" dirty="0"/>
              <a:t>실수</a:t>
            </a:r>
            <a:r>
              <a:rPr lang="en-US" altLang="ko-KR" sz="1400" dirty="0"/>
              <a:t>’ </a:t>
            </a:r>
            <a:r>
              <a:rPr lang="ko-KR" altLang="en-US" sz="1400" dirty="0"/>
              <a:t>로  나누어 구분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2853352" y="3070418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정수 </a:t>
            </a:r>
            <a:r>
              <a:rPr lang="en-US" altLang="ko-KR" sz="1400" dirty="0"/>
              <a:t>: </a:t>
            </a:r>
            <a:r>
              <a:rPr lang="ko-KR" altLang="en-US" sz="1400" dirty="0"/>
              <a:t>소수점이 없는 숫자를 의미 </a:t>
            </a:r>
            <a:r>
              <a:rPr lang="en-US" altLang="ko-KR" sz="1400" dirty="0"/>
              <a:t>/ </a:t>
            </a:r>
            <a:r>
              <a:rPr lang="ko-KR" altLang="en-US" sz="1400" dirty="0"/>
              <a:t>실수 </a:t>
            </a:r>
            <a:r>
              <a:rPr lang="en-US" altLang="ko-KR" sz="1400" dirty="0"/>
              <a:t>: </a:t>
            </a:r>
            <a:r>
              <a:rPr lang="ko-KR" altLang="en-US" sz="1400" dirty="0"/>
              <a:t>소수점이 있는 숫자를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2853352" y="3375421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ko-KR" altLang="en-US" sz="1400" b="1" dirty="0">
                <a:solidFill>
                  <a:srgbClr val="FF0000"/>
                </a:solidFill>
              </a:rPr>
              <a:t>자바스크립트는 정수와 실수 모두 숫자형으로 취급합니다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9EE464-771E-4D53-A90F-0692E387798A}"/>
              </a:ext>
            </a:extLst>
          </p:cNvPr>
          <p:cNvGrpSpPr/>
          <p:nvPr/>
        </p:nvGrpSpPr>
        <p:grpSpPr>
          <a:xfrm>
            <a:off x="2610172" y="4080317"/>
            <a:ext cx="6971657" cy="1917252"/>
            <a:chOff x="1711520" y="3985426"/>
            <a:chExt cx="6971657" cy="19172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6D2136-EB80-4B9D-832C-10C22DB4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1520" y="3985426"/>
              <a:ext cx="3311617" cy="19172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42606C-4339-43CD-B346-3E4213F6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6156" y="4045530"/>
              <a:ext cx="2987021" cy="1857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숫자형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853352" y="2765416"/>
            <a:ext cx="648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만약 </a:t>
            </a:r>
            <a:r>
              <a:rPr lang="en-US" altLang="ko-KR" sz="1400"/>
              <a:t>'100＇</a:t>
            </a:r>
            <a:r>
              <a:rPr lang="ko-KR" altLang="en-US" sz="1400"/>
              <a:t>과 같이 따옴표가 숫자를 감싸고 있다면</a:t>
            </a:r>
            <a:r>
              <a:rPr lang="en-US" altLang="ko-KR" sz="1400"/>
              <a:t>, </a:t>
            </a:r>
            <a:r>
              <a:rPr lang="ko-KR" altLang="en-US" sz="1400"/>
              <a:t>문자형 데이터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2853352" y="3070418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Number('100＇)</a:t>
            </a:r>
            <a:r>
              <a:rPr lang="ko-KR" altLang="en-US" sz="1400"/>
              <a:t>을 이용하면</a:t>
            </a:r>
            <a:r>
              <a:rPr lang="en-US" altLang="ko-KR" sz="1400"/>
              <a:t>, </a:t>
            </a:r>
            <a:r>
              <a:rPr lang="ko-KR" altLang="en-US" sz="1400"/>
              <a:t>문자형 데이터를 숫자형으로 변경 가능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CFE6E-CDD4-47C0-AD09-AFBEC96F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90975"/>
            <a:ext cx="3714750" cy="2171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F97A2C-D4B2-4D73-9336-E2C58C68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0" y="4157662"/>
            <a:ext cx="1047750" cy="1704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B66893-8712-47F6-BE60-45A482C7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88" y="3990975"/>
            <a:ext cx="3629025" cy="21050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5BACFE-55DE-41E8-A42F-4FF36171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586" y="4157662"/>
            <a:ext cx="933450" cy="1628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2853352" y="3375421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ko-KR" altLang="en-US" sz="1400" b="1">
                <a:solidFill>
                  <a:srgbClr val="FF0000"/>
                </a:solidFill>
              </a:rPr>
              <a:t>만약 문자형 </a:t>
            </a:r>
            <a:r>
              <a:rPr lang="en-US" altLang="ko-KR" sz="1400" b="1">
                <a:solidFill>
                  <a:srgbClr val="FF0000"/>
                </a:solidFill>
              </a:rPr>
              <a:t>+ </a:t>
            </a:r>
            <a:r>
              <a:rPr lang="ko-KR" altLang="en-US" sz="1400" b="1">
                <a:solidFill>
                  <a:srgbClr val="FF0000"/>
                </a:solidFill>
              </a:rPr>
              <a:t>숫자형 연산 시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결과는 둘 다 문자형으로 인식</a:t>
            </a:r>
            <a:r>
              <a:rPr lang="en-US" altLang="ko-KR" sz="1400" b="1">
                <a:solidFill>
                  <a:srgbClr val="FF0000"/>
                </a:solidFill>
              </a:rPr>
              <a:t>!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20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6C9B7A7-46F9-4ECF-90F2-F01A33C0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4" y="3784808"/>
            <a:ext cx="6964218" cy="24607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</a:t>
            </a:r>
            <a:r>
              <a:rPr lang="ko-KR" altLang="en-US" sz="3500" b="1"/>
              <a:t>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JavaScript : </a:t>
              </a:r>
              <a:r>
                <a:rPr lang="ko-KR" altLang="en-US" sz="1400"/>
                <a:t>프런트엔드</a:t>
              </a:r>
              <a:r>
                <a:rPr lang="en-US" altLang="ko-KR" sz="1400"/>
                <a:t>(Front-End) </a:t>
              </a:r>
              <a:r>
                <a:rPr lang="ko-KR" altLang="en-US" sz="1400"/>
                <a:t>개발 언어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웹 퍼블리셔가 작업한 정적인 웹 문서에 동작을 부여할 수 있는 언어</a:t>
              </a:r>
              <a:r>
                <a:rPr lang="en-US" altLang="ko-KR" sz="1400"/>
                <a:t>!</a:t>
              </a:r>
              <a:endParaRPr lang="ko-KR" altLang="en-US" sz="14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CCA194C-3518-45AF-8B2C-5DE5280D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84" y="3929357"/>
            <a:ext cx="3981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0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논리형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853352" y="2765416"/>
            <a:ext cx="6485297" cy="917782"/>
            <a:chOff x="2853352" y="2765416"/>
            <a:chExt cx="648529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논리형</a:t>
              </a:r>
              <a:r>
                <a:rPr lang="en-US" altLang="ko-KR" sz="1400"/>
                <a:t>(Boolean) </a:t>
              </a:r>
              <a:r>
                <a:rPr lang="ko-KR" altLang="en-US" sz="1400"/>
                <a:t>데이터는 </a:t>
              </a:r>
              <a:r>
                <a:rPr lang="en-US" altLang="ko-KR" sz="1400"/>
                <a:t>true(</a:t>
              </a:r>
              <a:r>
                <a:rPr lang="ko-KR" altLang="en-US" sz="1400"/>
                <a:t>참</a:t>
              </a:r>
              <a:r>
                <a:rPr lang="en-US" altLang="ko-KR" sz="1400"/>
                <a:t>) </a:t>
              </a:r>
              <a:r>
                <a:rPr lang="ko-KR" altLang="en-US" sz="1400"/>
                <a:t>또는 </a:t>
              </a:r>
              <a:r>
                <a:rPr lang="en-US" altLang="ko-KR" sz="1400"/>
                <a:t>false(</a:t>
              </a:r>
              <a:r>
                <a:rPr lang="ko-KR" altLang="en-US" sz="1400"/>
                <a:t>거짓</a:t>
              </a:r>
              <a:r>
                <a:rPr lang="en-US" altLang="ko-KR" sz="1400"/>
                <a:t>)</a:t>
              </a:r>
              <a:r>
                <a:rPr lang="ko-KR" altLang="en-US" sz="1400"/>
                <a:t> 존재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2" y="3070418"/>
              <a:ext cx="6485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Boolean(…)</a:t>
              </a:r>
              <a:r>
                <a:rPr lang="ko-KR" altLang="en-US" sz="1400"/>
                <a:t>메서드에 </a:t>
              </a:r>
              <a:r>
                <a:rPr lang="en-US" altLang="ko-KR" sz="1400"/>
                <a:t>0, null,</a:t>
              </a:r>
              <a:r>
                <a:rPr lang="ko-KR" altLang="en-US" sz="1400"/>
                <a:t> </a:t>
              </a:r>
              <a:r>
                <a:rPr lang="en-US" altLang="ko-KR" sz="1400"/>
                <a:t>undefined,</a:t>
              </a:r>
              <a:r>
                <a:rPr lang="ko-KR" altLang="en-US" sz="1400"/>
                <a:t> 빈문자 입력 시</a:t>
              </a:r>
              <a:r>
                <a:rPr lang="en-US" altLang="ko-KR" sz="1400"/>
                <a:t>, false(</a:t>
              </a:r>
              <a:r>
                <a:rPr lang="ko-KR" altLang="en-US" sz="1400"/>
                <a:t>거짓</a:t>
              </a:r>
              <a:r>
                <a:rPr lang="en-US" altLang="ko-KR" sz="1400"/>
                <a:t>) </a:t>
              </a:r>
              <a:r>
                <a:rPr lang="ko-KR" altLang="en-US" sz="1400"/>
                <a:t>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5971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 b="1">
                  <a:solidFill>
                    <a:srgbClr val="FF0000"/>
                  </a:solidFill>
                </a:rPr>
                <a:t>But, Boolean(…)</a:t>
              </a:r>
              <a:r>
                <a:rPr lang="ko-KR" altLang="en-US" sz="1400" b="1">
                  <a:solidFill>
                    <a:srgbClr val="FF0000"/>
                  </a:solidFill>
                </a:rPr>
                <a:t>에 데이터 입력 시</a:t>
              </a:r>
              <a:r>
                <a:rPr lang="en-US" altLang="ko-KR" sz="1400" b="1">
                  <a:solidFill>
                    <a:srgbClr val="FF0000"/>
                  </a:solidFill>
                </a:rPr>
                <a:t>, true(</a:t>
              </a:r>
              <a:r>
                <a:rPr lang="ko-KR" altLang="en-US" sz="1400" b="1">
                  <a:solidFill>
                    <a:srgbClr val="FF0000"/>
                  </a:solidFill>
                </a:rPr>
                <a:t>참</a:t>
              </a:r>
              <a:r>
                <a:rPr lang="en-US" altLang="ko-KR" sz="1400" b="1">
                  <a:solidFill>
                    <a:srgbClr val="FF0000"/>
                  </a:solidFill>
                </a:rPr>
                <a:t>) </a:t>
              </a:r>
              <a:r>
                <a:rPr lang="ko-KR" altLang="en-US" sz="1400" b="1">
                  <a:solidFill>
                    <a:srgbClr val="FF0000"/>
                  </a:solidFill>
                </a:rPr>
                <a:t>반환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54882E-9D92-49E7-AEAC-8D26D512BBD6}"/>
              </a:ext>
            </a:extLst>
          </p:cNvPr>
          <p:cNvGrpSpPr/>
          <p:nvPr/>
        </p:nvGrpSpPr>
        <p:grpSpPr>
          <a:xfrm>
            <a:off x="1309688" y="3985426"/>
            <a:ext cx="9572625" cy="2352675"/>
            <a:chOff x="971550" y="3985426"/>
            <a:chExt cx="9572625" cy="23526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CD8095-93BD-4D84-9709-3D288AAF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50" y="3985426"/>
              <a:ext cx="3048000" cy="23526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7A30436-F66B-4066-A435-51DC55DE5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3175" y="3985426"/>
              <a:ext cx="3143250" cy="23336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1862BA-4DE1-4980-9648-8C02FF54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9325" y="5090326"/>
              <a:ext cx="704850" cy="12287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16B343B-2A09-4978-8996-5FDCFC5B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250" y="5080801"/>
              <a:ext cx="676275" cy="123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8574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논리형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537272" y="2765416"/>
            <a:ext cx="511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논리형은 주로 프로그램에서 조건을 확인할 때 많이 사용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7AFC1-4490-41F4-99F1-73B7785F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3364862"/>
            <a:ext cx="16478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9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_null </a:t>
            </a:r>
            <a:r>
              <a:rPr lang="ko-KR" altLang="en-US" sz="3500" b="1" dirty="0"/>
              <a:t>외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1875955" y="2765416"/>
            <a:ext cx="8440090" cy="612779"/>
            <a:chOff x="2853351" y="2765416"/>
            <a:chExt cx="8440090" cy="6127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undefined : </a:t>
              </a:r>
              <a:r>
                <a:rPr lang="ko-KR" altLang="en-US" sz="1400" dirty="0"/>
                <a:t>자료형이 정의되지 않았을 때의 상태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8440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null(*</a:t>
              </a:r>
              <a:r>
                <a:rPr lang="ko-KR" altLang="en-US" sz="1400" dirty="0" err="1"/>
                <a:t>빈공간</a:t>
              </a:r>
              <a:r>
                <a:rPr lang="en-US" altLang="ko-KR" sz="1400" dirty="0"/>
                <a:t>) : </a:t>
              </a:r>
              <a:r>
                <a:rPr lang="ko-KR" altLang="en-US" sz="1400" dirty="0"/>
                <a:t>처음에 할당된 값이 더는 유효하지 않음을 의미 </a:t>
              </a:r>
              <a:r>
                <a:rPr lang="en-US" altLang="ko-KR" sz="1400" dirty="0"/>
                <a:t>=&gt; </a:t>
              </a:r>
              <a:r>
                <a:rPr lang="ko-KR" altLang="en-US" sz="1400" dirty="0"/>
                <a:t>변수를 초기화 할 때 많이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D4C41A6-58C4-4219-8F61-79DBFD8E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803270"/>
            <a:ext cx="2152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_null </a:t>
            </a:r>
            <a:r>
              <a:rPr lang="ko-KR" altLang="en-US" sz="3500" b="1" dirty="0"/>
              <a:t>외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undefined : </a:t>
              </a:r>
              <a:r>
                <a:rPr lang="ko-KR" altLang="en-US" sz="1400"/>
                <a:t>변수에 값이 등록되기 전 기본값 의미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null(*</a:t>
              </a:r>
              <a:r>
                <a:rPr lang="ko-KR" altLang="en-US" sz="1400" dirty="0" err="1"/>
                <a:t>빈공간</a:t>
              </a:r>
              <a:r>
                <a:rPr lang="en-US" altLang="ko-KR" sz="1400" dirty="0"/>
                <a:t>) : </a:t>
              </a:r>
              <a:r>
                <a:rPr lang="ko-KR" altLang="en-US" sz="1400" dirty="0"/>
                <a:t>변수에 저장된 값이 </a:t>
              </a:r>
              <a:r>
                <a:rPr lang="en-US" altLang="ko-KR" sz="1400" dirty="0"/>
                <a:t>null</a:t>
              </a:r>
              <a:r>
                <a:rPr lang="ko-KR" altLang="en-US" sz="1400" dirty="0"/>
                <a:t>인 경우</a:t>
              </a:r>
              <a:r>
                <a:rPr lang="en-US" altLang="ko-KR" sz="1400" dirty="0"/>
                <a:t>! / </a:t>
              </a:r>
              <a:r>
                <a:rPr lang="ko-KR" altLang="en-US" sz="1400" dirty="0"/>
                <a:t>변수에 저장된 값을 비울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/>
                <a:t>typeof : </a:t>
              </a:r>
              <a:r>
                <a:rPr lang="ko-KR" altLang="en-US" sz="1400"/>
                <a:t>지정한 데이터 또는 변수에 저장된 자료형을 알고 싶을 때 사용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27AE08-2440-4312-8385-4B13DE6FCA2A}"/>
              </a:ext>
            </a:extLst>
          </p:cNvPr>
          <p:cNvGrpSpPr/>
          <p:nvPr/>
        </p:nvGrpSpPr>
        <p:grpSpPr>
          <a:xfrm>
            <a:off x="3237002" y="3858601"/>
            <a:ext cx="5717996" cy="2671464"/>
            <a:chOff x="661195" y="3858601"/>
            <a:chExt cx="5717996" cy="26714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DBDF71-7314-4924-B3CD-54FFC5B2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195" y="3858601"/>
              <a:ext cx="3708523" cy="26714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1382E4-A925-43D4-A3DA-BF4854BC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067" y="4857722"/>
              <a:ext cx="1720124" cy="1672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71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배열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하나의 변수에 여러 값을 저장할 수 있는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배열유형</a:t>
              </a:r>
              <a:r>
                <a:rPr lang="en-US" altLang="ko-KR" sz="1400" dirty="0"/>
                <a:t>’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배열에 저장할 자료를 쉼표로 구분해서 대괄호</a:t>
              </a:r>
              <a:r>
                <a:rPr lang="en-US" altLang="ko-KR" sz="1400" dirty="0"/>
                <a:t>[ ]</a:t>
              </a:r>
              <a:r>
                <a:rPr lang="ko-KR" altLang="en-US" sz="1400" dirty="0"/>
                <a:t>로 묶으면 배열 선언 가능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대괄호 안에 자료를 입력하지 않아도 빈 배열을 선언했다고 판단</a:t>
              </a:r>
              <a:r>
                <a:rPr lang="en-US" altLang="ko-KR" sz="1400" dirty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CC3D1A-9C22-44C5-9674-2DEDF89E00F8}"/>
              </a:ext>
            </a:extLst>
          </p:cNvPr>
          <p:cNvGrpSpPr/>
          <p:nvPr/>
        </p:nvGrpSpPr>
        <p:grpSpPr>
          <a:xfrm>
            <a:off x="1754621" y="3985426"/>
            <a:ext cx="8682759" cy="2524125"/>
            <a:chOff x="1343892" y="3985426"/>
            <a:chExt cx="8682759" cy="2524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3C03F1-13E1-49D2-A5AC-2ADF65A77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892" y="3985426"/>
              <a:ext cx="2590800" cy="25241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77E9E9-E3E2-42C9-A1A3-2A74B3CB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951" y="3985426"/>
              <a:ext cx="5219700" cy="215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79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671692" y="2014401"/>
            <a:ext cx="108486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배열의 </a:t>
            </a:r>
            <a:r>
              <a:rPr lang="ko-KR" altLang="en-US" sz="3500" b="1" dirty="0" err="1"/>
              <a:t>특정값을</a:t>
            </a:r>
            <a:r>
              <a:rPr lang="ko-KR" altLang="en-US" sz="3500" b="1" dirty="0"/>
              <a:t> 가져올 때 사용하는 인덱스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배열 이름과 대괄호</a:t>
              </a:r>
              <a:r>
                <a:rPr lang="en-US" altLang="ko-KR" sz="1400" dirty="0"/>
                <a:t>[ ] </a:t>
              </a:r>
              <a:r>
                <a:rPr lang="ko-KR" altLang="en-US" sz="1400" dirty="0"/>
                <a:t>안에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혹은 </a:t>
              </a:r>
              <a:r>
                <a:rPr lang="en-US" altLang="ko-KR" sz="1400" dirty="0"/>
                <a:t>1, 2, 3, 4 </a:t>
              </a:r>
              <a:r>
                <a:rPr lang="ko-KR" altLang="en-US" sz="1400" dirty="0"/>
                <a:t>등의 숫자를 넣어서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이때 대괄호</a:t>
              </a:r>
              <a:r>
                <a:rPr lang="en-US" altLang="ko-KR" sz="1400" dirty="0"/>
                <a:t>[ ] </a:t>
              </a:r>
              <a:r>
                <a:rPr lang="ko-KR" altLang="en-US" sz="1400" dirty="0"/>
                <a:t>안에 숫자를 인덱스 라고 부릅니다</a:t>
              </a:r>
              <a:r>
                <a:rPr lang="en-US" altLang="ko-KR" sz="1400" dirty="0"/>
                <a:t>. =&gt; </a:t>
              </a:r>
              <a:r>
                <a:rPr lang="ko-KR" altLang="en-US" sz="1400" dirty="0"/>
                <a:t>인덱스는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부터 시작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대괄호 안에 자료를 입력하지 않아도 빈 배열을 선언했다고 판단</a:t>
              </a:r>
              <a:r>
                <a:rPr lang="en-US" altLang="ko-KR" sz="1400" dirty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A28E4E-69DD-46D0-ADFC-0634C816861D}"/>
              </a:ext>
            </a:extLst>
          </p:cNvPr>
          <p:cNvGrpSpPr/>
          <p:nvPr/>
        </p:nvGrpSpPr>
        <p:grpSpPr>
          <a:xfrm>
            <a:off x="4012811" y="3799630"/>
            <a:ext cx="4166379" cy="2833138"/>
            <a:chOff x="742051" y="3799630"/>
            <a:chExt cx="4166379" cy="28331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C5360E-E0A0-44CC-9EA6-EF5EA84F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51" y="3799630"/>
              <a:ext cx="4166379" cy="283313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C9228-0A1E-426B-BA54-07A4827C53FA}"/>
                </a:ext>
              </a:extLst>
            </p:cNvPr>
            <p:cNvSpPr/>
            <p:nvPr/>
          </p:nvSpPr>
          <p:spPr>
            <a:xfrm>
              <a:off x="971550" y="4600575"/>
              <a:ext cx="485775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BB0833-C67F-45FE-8CC0-ADCFB7BCCC46}"/>
                </a:ext>
              </a:extLst>
            </p:cNvPr>
            <p:cNvSpPr/>
            <p:nvPr/>
          </p:nvSpPr>
          <p:spPr>
            <a:xfrm>
              <a:off x="1457325" y="4600575"/>
              <a:ext cx="2908935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3E481F-5FDF-47BE-AE30-0E62010DE5C4}"/>
                </a:ext>
              </a:extLst>
            </p:cNvPr>
            <p:cNvSpPr/>
            <p:nvPr/>
          </p:nvSpPr>
          <p:spPr>
            <a:xfrm>
              <a:off x="1233434" y="4804410"/>
              <a:ext cx="900166" cy="8648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42CC17E-51F9-4B56-B79C-D16024B0590E}"/>
                </a:ext>
              </a:extLst>
            </p:cNvPr>
            <p:cNvSpPr/>
            <p:nvPr/>
          </p:nvSpPr>
          <p:spPr>
            <a:xfrm>
              <a:off x="971550" y="5663565"/>
              <a:ext cx="1329690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BA331C-F725-4A9F-B8ED-D6C4793D7F00}"/>
              </a:ext>
            </a:extLst>
          </p:cNvPr>
          <p:cNvSpPr txBox="1"/>
          <p:nvPr/>
        </p:nvSpPr>
        <p:spPr>
          <a:xfrm>
            <a:off x="6655081" y="4819959"/>
            <a:ext cx="150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배열내용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AF365-28AE-4722-BB60-D65F0E4A5DA9}"/>
              </a:ext>
            </a:extLst>
          </p:cNvPr>
          <p:cNvSpPr txBox="1"/>
          <p:nvPr/>
        </p:nvSpPr>
        <p:spPr>
          <a:xfrm>
            <a:off x="3002298" y="4772668"/>
            <a:ext cx="150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배열요소개수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90F9E6-0DFD-4C2F-8A60-4F3432796B6F}"/>
              </a:ext>
            </a:extLst>
          </p:cNvPr>
          <p:cNvSpPr txBox="1"/>
          <p:nvPr/>
        </p:nvSpPr>
        <p:spPr>
          <a:xfrm>
            <a:off x="5265520" y="5223510"/>
            <a:ext cx="199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배열내용 및 인덱스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BBB6D-EF31-4A91-BCD7-2210D4DAF63E}"/>
              </a:ext>
            </a:extLst>
          </p:cNvPr>
          <p:cNvSpPr txBox="1"/>
          <p:nvPr/>
        </p:nvSpPr>
        <p:spPr>
          <a:xfrm>
            <a:off x="5418475" y="5627061"/>
            <a:ext cx="136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배열길이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57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선언 시</a:t>
            </a:r>
            <a:r>
              <a:rPr lang="en-US" altLang="ko-KR" sz="3500" b="1"/>
              <a:t>, </a:t>
            </a:r>
            <a:r>
              <a:rPr lang="ko-KR" altLang="en-US" sz="3500" b="1"/>
              <a:t>주의사항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98354" y="2765416"/>
            <a:ext cx="4008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변수명 첫글자는 </a:t>
            </a:r>
            <a:r>
              <a:rPr lang="en-US" altLang="ko-KR" sz="1400"/>
              <a:t>$, _, </a:t>
            </a:r>
            <a:r>
              <a:rPr lang="ko-KR" altLang="en-US" sz="1400"/>
              <a:t>영문자만 사용가능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898352" y="3070418"/>
            <a:ext cx="439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</a:t>
            </a:r>
            <a:r>
              <a:rPr lang="ko-KR" altLang="en-US" sz="1400"/>
              <a:t>변수명 두번째 글자는 </a:t>
            </a:r>
            <a:r>
              <a:rPr lang="en-US" altLang="ko-KR" sz="1400"/>
              <a:t>$, _, </a:t>
            </a:r>
            <a:r>
              <a:rPr lang="ko-KR" altLang="en-US" sz="1400"/>
              <a:t>영문자</a:t>
            </a:r>
            <a:r>
              <a:rPr lang="en-US" altLang="ko-KR" sz="1400"/>
              <a:t>, </a:t>
            </a:r>
            <a:r>
              <a:rPr lang="ko-KR" altLang="en-US" sz="1400"/>
              <a:t>숫자 가능</a:t>
            </a:r>
            <a:r>
              <a:rPr lang="en-US" altLang="ko-KR" sz="1400"/>
              <a:t>!</a:t>
            </a:r>
            <a:r>
              <a:rPr lang="ko-KR" altLang="en-US" sz="1400"/>
              <a:t> 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3898353" y="3375421"/>
            <a:ext cx="340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변수명은 대</a:t>
            </a:r>
            <a:r>
              <a:rPr lang="en-US" altLang="ko-KR" sz="1400"/>
              <a:t>.</a:t>
            </a:r>
            <a:r>
              <a:rPr lang="ko-KR" altLang="en-US" sz="1400"/>
              <a:t>소문자를 구분 합니다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EC22EE-7CAE-46F4-8389-28B33B10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4212658"/>
            <a:ext cx="5448300" cy="238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347661-2EAA-4A7A-8C67-E86D36A1B457}"/>
              </a:ext>
            </a:extLst>
          </p:cNvPr>
          <p:cNvSpPr txBox="1"/>
          <p:nvPr/>
        </p:nvSpPr>
        <p:spPr>
          <a:xfrm>
            <a:off x="3898353" y="3689970"/>
            <a:ext cx="502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예약어 </a:t>
            </a:r>
            <a:r>
              <a:rPr lang="en-US" altLang="ko-KR" sz="1400"/>
              <a:t>: document / location / window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71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연산자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2813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할인 가격 계산 프로그램 만들기</a:t>
            </a:r>
            <a:endParaRPr lang="ko-KR" altLang="en-US" sz="35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4949909"/>
            <a:ext cx="7896225" cy="18690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4" y="2645343"/>
            <a:ext cx="3252788" cy="21285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904" y="203095"/>
            <a:ext cx="2083546" cy="6350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878" y="2903154"/>
            <a:ext cx="3930651" cy="24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4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15191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할인 가격 계산 프로그램 만들기</a:t>
            </a:r>
            <a:endParaRPr lang="ko-KR" altLang="en-US" sz="3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41889"/>
          <a:stretch/>
        </p:blipFill>
        <p:spPr>
          <a:xfrm>
            <a:off x="1133475" y="2491674"/>
            <a:ext cx="9511175" cy="34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</a:t>
            </a:r>
            <a:r>
              <a:rPr lang="ko-KR" altLang="en-US" sz="3500" b="1"/>
              <a:t>로 할 수 있는 것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모바일 앱 개발 </a:t>
              </a:r>
              <a:r>
                <a:rPr lang="en-US" altLang="ko-KR" sz="1400"/>
                <a:t>(</a:t>
              </a:r>
              <a:r>
                <a:rPr lang="ko-KR" altLang="en-US" sz="1400"/>
                <a:t>*</a:t>
              </a:r>
              <a:r>
                <a:rPr lang="en-US" altLang="ko-KR" sz="1400"/>
                <a:t>ex.</a:t>
              </a:r>
              <a:r>
                <a:rPr lang="ko-KR" altLang="en-US" sz="1400"/>
                <a:t>인스타그램</a:t>
              </a:r>
              <a:r>
                <a:rPr lang="en-US" altLang="ko-KR" sz="1400"/>
                <a:t>, </a:t>
              </a:r>
              <a:r>
                <a:rPr lang="ko-KR" altLang="en-US" sz="1400"/>
                <a:t>디스코드 등</a:t>
              </a:r>
              <a:r>
                <a:rPr lang="en-US" altLang="ko-KR" sz="1400"/>
                <a:t>), SNS </a:t>
              </a:r>
              <a:r>
                <a:rPr lang="ko-KR" altLang="en-US" sz="1400"/>
                <a:t>챗봇서비스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웹 게임</a:t>
              </a:r>
              <a:r>
                <a:rPr lang="en-US" altLang="ko-KR" sz="1400"/>
                <a:t>, </a:t>
              </a:r>
              <a:r>
                <a:rPr lang="ko-KR" altLang="en-US" sz="1400"/>
                <a:t>네이버 웹 크롤링</a:t>
              </a:r>
              <a:r>
                <a:rPr lang="en-US" altLang="ko-KR" sz="1400"/>
                <a:t>, </a:t>
              </a:r>
              <a:r>
                <a:rPr lang="ko-KR" altLang="en-US" sz="1400"/>
                <a:t>웹 페이지 시각화</a:t>
              </a:r>
              <a:r>
                <a:rPr lang="en-US" altLang="ko-KR" sz="1400"/>
                <a:t>, </a:t>
              </a:r>
              <a:r>
                <a:rPr lang="ko-KR" altLang="en-US" sz="1400"/>
                <a:t>머신러닝 서비스 등</a:t>
              </a:r>
              <a:endParaRPr lang="ko-KR" altLang="en-US" sz="1400" b="1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CB359A-53B3-407B-855C-0EF702F03530}"/>
              </a:ext>
            </a:extLst>
          </p:cNvPr>
          <p:cNvGrpSpPr/>
          <p:nvPr/>
        </p:nvGrpSpPr>
        <p:grpSpPr>
          <a:xfrm>
            <a:off x="1055999" y="3507487"/>
            <a:ext cx="10080003" cy="3022578"/>
            <a:chOff x="813667" y="3507487"/>
            <a:chExt cx="10080003" cy="30225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04F8C2-D2D9-42A4-BBF8-B5813AB9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667" y="3517223"/>
              <a:ext cx="1704872" cy="30128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997D42-C5AB-4D57-9635-5B17E050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9" y="3517223"/>
              <a:ext cx="5474262" cy="30128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527801-D9A1-4812-9111-D9C8AAD7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162" y="3507487"/>
              <a:ext cx="2569508" cy="2994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20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연산자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1766887" y="2765416"/>
            <a:ext cx="8658226" cy="917782"/>
            <a:chOff x="2853351" y="2765416"/>
            <a:chExt cx="7267791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연산작업 </a:t>
              </a:r>
              <a:r>
                <a:rPr lang="en-US" altLang="ko-KR" sz="1400"/>
                <a:t>: </a:t>
              </a:r>
              <a:r>
                <a:rPr lang="ko-KR" altLang="en-US" sz="1400"/>
                <a:t>더하기</a:t>
              </a:r>
              <a:r>
                <a:rPr lang="en-US" altLang="ko-KR" sz="1400"/>
                <a:t>, </a:t>
              </a:r>
              <a:r>
                <a:rPr lang="ko-KR" altLang="en-US" sz="1400"/>
                <a:t>빼기</a:t>
              </a:r>
              <a:r>
                <a:rPr lang="en-US" altLang="ko-KR" sz="1400"/>
                <a:t>, </a:t>
              </a:r>
              <a:r>
                <a:rPr lang="ko-KR" altLang="en-US" sz="1400"/>
                <a:t>곱하기</a:t>
              </a:r>
              <a:r>
                <a:rPr lang="en-US" altLang="ko-KR" sz="1400"/>
                <a:t>, </a:t>
              </a:r>
              <a:r>
                <a:rPr lang="ko-KR" altLang="en-US" sz="1400"/>
                <a:t>나누기</a:t>
              </a:r>
              <a:r>
                <a:rPr lang="en-US" altLang="ko-KR" sz="1400"/>
                <a:t>, </a:t>
              </a:r>
              <a:r>
                <a:rPr lang="ko-KR" altLang="en-US" sz="1400"/>
                <a:t>비교 등의 작업을 의미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2" y="3070418"/>
              <a:ext cx="6485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컴퓨터 역시 연산자를 통해 연산작업 </a:t>
              </a:r>
              <a:r>
                <a:rPr lang="en-US" altLang="ko-KR" sz="1400"/>
                <a:t>= </a:t>
              </a:r>
              <a:r>
                <a:rPr lang="ko-KR" altLang="en-US" sz="1400"/>
                <a:t>계산작업을 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1" y="3375421"/>
              <a:ext cx="7267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대표적인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산술연산자</a:t>
              </a:r>
              <a:r>
                <a:rPr lang="en-US" altLang="ko-KR" sz="1400"/>
                <a:t>, </a:t>
              </a:r>
              <a:r>
                <a:rPr lang="ko-KR" altLang="en-US" sz="1400"/>
                <a:t>문자결합연산자</a:t>
              </a:r>
              <a:r>
                <a:rPr lang="en-US" altLang="ko-KR" sz="1400"/>
                <a:t>, </a:t>
              </a:r>
              <a:r>
                <a:rPr lang="ko-KR" altLang="en-US" sz="1400"/>
                <a:t>대입연산자</a:t>
              </a:r>
              <a:r>
                <a:rPr lang="en-US" altLang="ko-KR" sz="1400"/>
                <a:t>, </a:t>
              </a:r>
              <a:r>
                <a:rPr lang="ko-KR" altLang="en-US" sz="1400"/>
                <a:t>증감</a:t>
              </a:r>
              <a:r>
                <a:rPr lang="en-US" altLang="ko-KR" sz="1400"/>
                <a:t>, </a:t>
              </a:r>
              <a:r>
                <a:rPr lang="ko-KR" altLang="en-US" sz="1400"/>
                <a:t>비교</a:t>
              </a:r>
              <a:r>
                <a:rPr lang="en-US" altLang="ko-KR" sz="1400"/>
                <a:t>, </a:t>
              </a:r>
              <a:r>
                <a:rPr lang="ko-KR" altLang="en-US" sz="1400"/>
                <a:t>논리</a:t>
              </a:r>
              <a:r>
                <a:rPr lang="en-US" altLang="ko-KR" sz="1400"/>
                <a:t>, </a:t>
              </a:r>
              <a:r>
                <a:rPr lang="ko-KR" altLang="en-US" sz="1400"/>
                <a:t>삼항조건연산자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6483" y="3740447"/>
            <a:ext cx="10539034" cy="2929500"/>
            <a:chOff x="452583" y="3740447"/>
            <a:chExt cx="10539034" cy="29295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740447"/>
              <a:ext cx="3777988" cy="2857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571" y="3740447"/>
              <a:ext cx="6761046" cy="292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272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산술 </a:t>
            </a:r>
            <a:r>
              <a:rPr lang="en-US" altLang="ko-KR" sz="3500" b="1"/>
              <a:t>&amp; </a:t>
            </a:r>
            <a:r>
              <a:rPr lang="ko-KR" altLang="en-US" sz="3500" b="1"/>
              <a:t>문자결합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79" y="4095750"/>
            <a:ext cx="6504842" cy="257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83197" y="2765417"/>
            <a:ext cx="8025606" cy="1231304"/>
            <a:chOff x="3772694" y="2765417"/>
            <a:chExt cx="8025606" cy="1231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5" y="2765417"/>
              <a:ext cx="4138612" cy="30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산술연산자 종류 </a:t>
              </a:r>
              <a:r>
                <a:rPr lang="en-US" altLang="ko-KR" sz="1400"/>
                <a:t>: +, -, *, /, %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071409"/>
              <a:ext cx="4646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연산 대상 데이터가 반드시 </a:t>
              </a:r>
              <a:r>
                <a:rPr lang="en-US" altLang="ko-KR" sz="1400"/>
                <a:t>2</a:t>
              </a:r>
              <a:r>
                <a:rPr lang="ko-KR" altLang="en-US" sz="1400"/>
                <a:t>개 이상 있어야 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380176"/>
              <a:ext cx="4646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피연산자가 문자형 데이터인 경우</a:t>
              </a:r>
              <a:r>
                <a:rPr lang="en-US" altLang="ko-KR" sz="1400"/>
                <a:t>, </a:t>
              </a:r>
              <a:r>
                <a:rPr lang="ko-KR" altLang="en-US" sz="1400"/>
                <a:t>문자결합 연산자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688944"/>
              <a:ext cx="8025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④ 피연산자 중 문자형 데이터가 한 개라도 있는 경우</a:t>
              </a:r>
              <a:r>
                <a:rPr lang="en-US" altLang="ko-KR" sz="1400"/>
                <a:t>, </a:t>
              </a:r>
              <a:r>
                <a:rPr lang="ko-KR" altLang="en-US" sz="1400"/>
                <a:t>자동으로 문자형 데이터로 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774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산술 </a:t>
            </a:r>
            <a:r>
              <a:rPr lang="en-US" altLang="ko-KR" sz="3500" b="1" dirty="0"/>
              <a:t>&amp; </a:t>
            </a:r>
            <a:r>
              <a:rPr lang="ko-KR" altLang="en-US" sz="3500" b="1" dirty="0" err="1"/>
              <a:t>문자결합</a:t>
            </a:r>
            <a:r>
              <a:rPr lang="ko-KR" altLang="en-US" sz="3500" b="1" dirty="0"/>
              <a:t> 연산자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+ @)</a:t>
            </a:r>
            <a:endParaRPr lang="ko-KR" altLang="en-US" sz="35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793896" y="2985390"/>
            <a:ext cx="8604209" cy="3030855"/>
            <a:chOff x="63817" y="2985390"/>
            <a:chExt cx="8604209" cy="30308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563" y="3001994"/>
              <a:ext cx="4020357" cy="13759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7" y="4377945"/>
              <a:ext cx="2752725" cy="1638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666" y="2985390"/>
              <a:ext cx="4126360" cy="13925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7735" y="4606290"/>
              <a:ext cx="123825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082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복합 대입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2675503" y="2765417"/>
            <a:ext cx="6840995" cy="613769"/>
            <a:chOff x="3772693" y="2765417"/>
            <a:chExt cx="6840995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5" y="2765417"/>
              <a:ext cx="580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대입 연산자 </a:t>
              </a:r>
              <a:r>
                <a:rPr lang="en-US" altLang="ko-KR" sz="1400" dirty="0"/>
                <a:t>: “ = “ </a:t>
              </a:r>
              <a:r>
                <a:rPr lang="ko-KR" altLang="en-US" sz="1400" dirty="0"/>
                <a:t>는 </a:t>
              </a:r>
              <a:r>
                <a:rPr lang="ko-KR" altLang="en-US" sz="1400" dirty="0" err="1"/>
                <a:t>연산된</a:t>
              </a:r>
              <a:r>
                <a:rPr lang="ko-KR" altLang="en-US" sz="1400" dirty="0"/>
                <a:t> 데이터를 변수에 저장할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3" y="3071409"/>
              <a:ext cx="6840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복합 대입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산술 연산자와 대입 연산자가 복합적으로 적용된 것 의미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4097" y="3984818"/>
            <a:ext cx="11323807" cy="2342764"/>
            <a:chOff x="403739" y="3984818"/>
            <a:chExt cx="11323807" cy="234276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39" y="4013200"/>
              <a:ext cx="5381625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364" y="3984818"/>
              <a:ext cx="5942182" cy="2342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474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증감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725102" y="2765417"/>
            <a:ext cx="8741797" cy="613769"/>
            <a:chOff x="3772693" y="2765417"/>
            <a:chExt cx="8741797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증감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숫자형 데이터를 </a:t>
              </a:r>
              <a:r>
                <a:rPr lang="en-US" altLang="ko-KR" sz="1400"/>
                <a:t>1</a:t>
              </a:r>
              <a:r>
                <a:rPr lang="ko-KR" altLang="en-US" sz="1400"/>
                <a:t>씩 증가시키는 증가 연산자</a:t>
              </a:r>
              <a:r>
                <a:rPr lang="en-US" altLang="ko-KR" sz="1400"/>
                <a:t>(++) / 1</a:t>
              </a:r>
              <a:r>
                <a:rPr lang="ko-KR" altLang="en-US" sz="1400"/>
                <a:t>씩 감소시키는 감소 연산자</a:t>
              </a:r>
              <a:r>
                <a:rPr lang="en-US" altLang="ko-KR" sz="1400"/>
                <a:t>(--) </a:t>
              </a:r>
              <a:r>
                <a:rPr lang="ko-KR" altLang="en-US" sz="1400"/>
                <a:t>존재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3" y="3071409"/>
              <a:ext cx="6840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증감 연산자의 경우</a:t>
              </a:r>
              <a:r>
                <a:rPr lang="en-US" altLang="ko-KR" sz="1400"/>
                <a:t>, </a:t>
              </a:r>
              <a:r>
                <a:rPr lang="ko-KR" altLang="en-US" sz="1400"/>
                <a:t>변수의 어느 위치에 오는가에 따라 결과값이 달라집니다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12" y="3924301"/>
            <a:ext cx="9687777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19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비교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두 데이터를 </a:t>
              </a:r>
              <a:r>
                <a:rPr lang="en-US" altLang="ko-KR" sz="1400"/>
                <a:t>‘</a:t>
              </a:r>
              <a:r>
                <a:rPr lang="ko-KR" altLang="en-US" sz="1400"/>
                <a:t>크다</a:t>
              </a:r>
              <a:r>
                <a:rPr lang="en-US" altLang="ko-KR" sz="1400"/>
                <a:t>’, ‘</a:t>
              </a:r>
              <a:r>
                <a:rPr lang="ko-KR" altLang="en-US" sz="1400"/>
                <a:t>작다</a:t>
              </a:r>
              <a:r>
                <a:rPr lang="en-US" altLang="ko-KR" sz="1400"/>
                <a:t>’, ‘</a:t>
              </a:r>
              <a:r>
                <a:rPr lang="ko-KR" altLang="en-US" sz="1400"/>
                <a:t>같다</a:t>
              </a:r>
              <a:r>
                <a:rPr lang="en-US" altLang="ko-KR" sz="1400"/>
                <a:t>’</a:t>
              </a:r>
              <a:r>
                <a:rPr lang="ko-KR" altLang="en-US" sz="1400"/>
                <a:t>와 같이 비교할 때 사용하는 연산자 </a:t>
              </a:r>
              <a:r>
                <a:rPr lang="en-US" altLang="ko-KR" sz="1400"/>
                <a:t>=&gt; </a:t>
              </a:r>
              <a:r>
                <a:rPr lang="ko-KR" altLang="en-US" sz="1400"/>
                <a:t>결과값은 </a:t>
              </a:r>
              <a:r>
                <a:rPr lang="en-US" altLang="ko-KR" sz="1400"/>
                <a:t>true </a:t>
              </a:r>
              <a:r>
                <a:rPr lang="ko-KR" altLang="en-US" sz="1400"/>
                <a:t>혹은 </a:t>
              </a:r>
              <a:r>
                <a:rPr lang="en-US" altLang="ko-KR" sz="1400"/>
                <a:t>false</a:t>
              </a:r>
              <a:r>
                <a:rPr lang="ko-KR" altLang="en-US" sz="1400"/>
                <a:t>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A==B / A===B</a:t>
              </a:r>
              <a:r>
                <a:rPr lang="ko-KR" altLang="en-US" sz="1400"/>
                <a:t>의 경우</a:t>
              </a:r>
              <a:r>
                <a:rPr lang="en-US" altLang="ko-KR" sz="1400"/>
                <a:t>, </a:t>
              </a:r>
              <a:r>
                <a:rPr lang="ko-KR" altLang="en-US" sz="1400"/>
                <a:t>전자는 자료형</a:t>
              </a:r>
              <a:r>
                <a:rPr lang="en-US" altLang="ko-KR" sz="1400"/>
                <a:t>(*</a:t>
              </a:r>
              <a:r>
                <a:rPr lang="ko-KR" altLang="en-US" sz="1400"/>
                <a:t>숫자 혹은 문자</a:t>
              </a:r>
              <a:r>
                <a:rPr lang="en-US" altLang="ko-KR" sz="1400"/>
                <a:t>)</a:t>
              </a:r>
              <a:r>
                <a:rPr lang="ko-KR" altLang="en-US" sz="1400"/>
                <a:t>과 관계없이 판단</a:t>
              </a:r>
              <a:r>
                <a:rPr lang="en-US" altLang="ko-KR" sz="1400"/>
                <a:t>, </a:t>
              </a:r>
              <a:r>
                <a:rPr lang="ko-KR" altLang="en-US" sz="1400"/>
                <a:t>후자는 자료형도 같아야만 </a:t>
              </a:r>
              <a:r>
                <a:rPr lang="en-US" altLang="ko-KR" sz="1400"/>
                <a:t>true</a:t>
              </a:r>
              <a:endParaRPr lang="ko-KR" altLang="en-US" sz="140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517900"/>
            <a:ext cx="68199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27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논리 연산자 </a:t>
            </a:r>
            <a:r>
              <a:rPr lang="en-US" altLang="ko-KR" sz="3500" b="1"/>
              <a:t>&amp; </a:t>
            </a:r>
            <a:r>
              <a:rPr lang="ko-KR" altLang="en-US" sz="3500" b="1"/>
              <a:t>우선순위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|| (or) / &amp;&amp; (and) / ! (not)</a:t>
              </a:r>
              <a:r>
                <a:rPr lang="ko-KR" altLang="en-US" sz="1400"/>
                <a:t>이 있으며</a:t>
              </a:r>
              <a:r>
                <a:rPr lang="en-US" altLang="ko-KR" sz="1400"/>
                <a:t>, true </a:t>
              </a:r>
              <a:r>
                <a:rPr lang="ko-KR" altLang="en-US" sz="1400"/>
                <a:t>혹은 </a:t>
              </a:r>
              <a:r>
                <a:rPr lang="en-US" altLang="ko-KR" sz="1400"/>
                <a:t>false</a:t>
              </a:r>
              <a:r>
                <a:rPr lang="ko-KR" altLang="en-US" sz="1400"/>
                <a:t>로 결과값을 반환합니다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|| (or)</a:t>
              </a:r>
              <a:r>
                <a:rPr lang="ko-KR" altLang="en-US" sz="1400"/>
                <a:t>는 하나만 </a:t>
              </a:r>
              <a:r>
                <a:rPr lang="en-US" altLang="ko-KR" sz="1400"/>
                <a:t>true</a:t>
              </a:r>
              <a:r>
                <a:rPr lang="ko-KR" altLang="en-US" sz="1400"/>
                <a:t>이면 </a:t>
              </a:r>
              <a:r>
                <a:rPr lang="en-US" altLang="ko-KR" sz="1400"/>
                <a:t>true / &amp;&amp; (and)</a:t>
              </a:r>
              <a:r>
                <a:rPr lang="ko-KR" altLang="en-US" sz="1400"/>
                <a:t>는 하나만 </a:t>
              </a:r>
              <a:r>
                <a:rPr lang="en-US" altLang="ko-KR" sz="1400"/>
                <a:t>false</a:t>
              </a:r>
              <a:r>
                <a:rPr lang="ko-KR" altLang="en-US" sz="1400"/>
                <a:t>이면 </a:t>
              </a:r>
              <a:r>
                <a:rPr lang="en-US" altLang="ko-KR" sz="1400"/>
                <a:t>false / ! (not)</a:t>
              </a:r>
              <a:r>
                <a:rPr lang="ko-KR" altLang="en-US" sz="1400"/>
                <a:t>은</a:t>
              </a:r>
              <a:r>
                <a:rPr lang="en-US" altLang="ko-KR" sz="1400"/>
                <a:t> true</a:t>
              </a:r>
              <a:r>
                <a:rPr lang="ko-KR" altLang="en-US" sz="1400"/>
                <a:t>이면</a:t>
              </a:r>
              <a:r>
                <a:rPr lang="en-US" altLang="ko-KR" sz="1400"/>
                <a:t> false </a:t>
              </a:r>
              <a:r>
                <a:rPr lang="ko-KR" altLang="en-US" sz="1400"/>
                <a:t>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64693" y="3733801"/>
            <a:ext cx="11662615" cy="2810198"/>
            <a:chOff x="224095" y="3784601"/>
            <a:chExt cx="11662615" cy="281019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95" y="3794835"/>
              <a:ext cx="5787306" cy="2787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784601"/>
              <a:ext cx="5790710" cy="2810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3483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논리 연산자 </a:t>
            </a:r>
            <a:r>
              <a:rPr lang="en-US" altLang="ko-KR" sz="3500" b="1"/>
              <a:t>&amp; </a:t>
            </a:r>
            <a:r>
              <a:rPr lang="ko-KR" altLang="en-US" sz="3500" b="1"/>
              <a:t>우선순위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|| (or) / &amp;&amp; (and) / ! (not)</a:t>
              </a:r>
              <a:r>
                <a:rPr lang="ko-KR" altLang="en-US" sz="1400"/>
                <a:t>이 있으며</a:t>
              </a:r>
              <a:r>
                <a:rPr lang="en-US" altLang="ko-KR" sz="1400"/>
                <a:t>, true </a:t>
              </a:r>
              <a:r>
                <a:rPr lang="ko-KR" altLang="en-US" sz="1400"/>
                <a:t>혹은 </a:t>
              </a:r>
              <a:r>
                <a:rPr lang="en-US" altLang="ko-KR" sz="1400"/>
                <a:t>false</a:t>
              </a:r>
              <a:r>
                <a:rPr lang="ko-KR" altLang="en-US" sz="1400"/>
                <a:t>로 결과값을 반환합니다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|| (or)</a:t>
              </a:r>
              <a:r>
                <a:rPr lang="ko-KR" altLang="en-US" sz="1400"/>
                <a:t>는 하나만 </a:t>
              </a:r>
              <a:r>
                <a:rPr lang="en-US" altLang="ko-KR" sz="1400"/>
                <a:t>true</a:t>
              </a:r>
              <a:r>
                <a:rPr lang="ko-KR" altLang="en-US" sz="1400"/>
                <a:t>이면 </a:t>
              </a:r>
              <a:r>
                <a:rPr lang="en-US" altLang="ko-KR" sz="1400"/>
                <a:t>true / &amp;&amp; (and)</a:t>
              </a:r>
              <a:r>
                <a:rPr lang="ko-KR" altLang="en-US" sz="1400"/>
                <a:t>는 하나만 </a:t>
              </a:r>
              <a:r>
                <a:rPr lang="en-US" altLang="ko-KR" sz="1400"/>
                <a:t>false</a:t>
              </a:r>
              <a:r>
                <a:rPr lang="ko-KR" altLang="en-US" sz="1400"/>
                <a:t>이면 </a:t>
              </a:r>
              <a:r>
                <a:rPr lang="en-US" altLang="ko-KR" sz="1400"/>
                <a:t>false / ! (not)</a:t>
              </a:r>
              <a:r>
                <a:rPr lang="ko-KR" altLang="en-US" sz="1400"/>
                <a:t>은</a:t>
              </a:r>
              <a:r>
                <a:rPr lang="en-US" altLang="ko-KR" sz="1400"/>
                <a:t> true</a:t>
              </a:r>
              <a:r>
                <a:rPr lang="ko-KR" altLang="en-US" sz="1400"/>
                <a:t>이면</a:t>
              </a:r>
              <a:r>
                <a:rPr lang="en-US" altLang="ko-KR" sz="1400"/>
                <a:t> false </a:t>
              </a:r>
              <a:r>
                <a:rPr lang="ko-KR" altLang="en-US" sz="1400"/>
                <a:t>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9242" y="3932246"/>
            <a:ext cx="10253517" cy="2245522"/>
            <a:chOff x="452583" y="4148146"/>
            <a:chExt cx="10253517" cy="22455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5" t="47222" r="17091" b="7408"/>
            <a:stretch/>
          </p:blipFill>
          <p:spPr>
            <a:xfrm>
              <a:off x="452583" y="4167259"/>
              <a:ext cx="5048890" cy="22247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" t="30926" r="16743" b="22037"/>
            <a:stretch/>
          </p:blipFill>
          <p:spPr>
            <a:xfrm>
              <a:off x="5702299" y="4148146"/>
              <a:ext cx="5003801" cy="224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53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삼항 조건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130028" y="2765417"/>
            <a:ext cx="593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조건식이 </a:t>
            </a:r>
            <a:r>
              <a:rPr lang="en-US" altLang="ko-KR" sz="1400"/>
              <a:t>true </a:t>
            </a:r>
            <a:r>
              <a:rPr lang="ko-KR" altLang="en-US" sz="1400"/>
              <a:t>혹은 </a:t>
            </a:r>
            <a:r>
              <a:rPr lang="en-US" altLang="ko-KR" sz="1400"/>
              <a:t>false</a:t>
            </a:r>
            <a:r>
              <a:rPr lang="ko-KR" altLang="en-US" sz="1400"/>
              <a:t>냐에 따라 실행결과가 달라지는 연산자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130026" y="3071409"/>
            <a:ext cx="497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연산을 위해 피연산자가 무조건 </a:t>
            </a:r>
            <a:r>
              <a:rPr lang="en-US" altLang="ko-KR" sz="1400"/>
              <a:t>3</a:t>
            </a:r>
            <a:r>
              <a:rPr lang="ko-KR" altLang="en-US" sz="1400"/>
              <a:t>개 필요합니다</a:t>
            </a:r>
            <a:r>
              <a:rPr lang="en-US" altLang="ko-KR" sz="1400"/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8392" y="4093639"/>
            <a:ext cx="8855217" cy="2373313"/>
            <a:chOff x="339201" y="4230688"/>
            <a:chExt cx="7285562" cy="19526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01" y="4230688"/>
              <a:ext cx="558165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038" y="5207000"/>
              <a:ext cx="1228725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130026" y="3379186"/>
            <a:ext cx="497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사용법 </a:t>
            </a:r>
            <a:r>
              <a:rPr lang="en-US" altLang="ko-KR" sz="1400"/>
              <a:t>: </a:t>
            </a:r>
            <a:r>
              <a:rPr lang="ko-KR" altLang="en-US" sz="1400"/>
              <a:t>조건식 </a:t>
            </a:r>
            <a:r>
              <a:rPr lang="en-US" altLang="ko-KR" sz="1400"/>
              <a:t>? JS</a:t>
            </a:r>
            <a:r>
              <a:rPr lang="ko-KR" altLang="en-US" sz="1400"/>
              <a:t>코드 </a:t>
            </a:r>
            <a:r>
              <a:rPr lang="en-US" altLang="ko-KR" sz="1400"/>
              <a:t>1 (*True) : JS</a:t>
            </a:r>
            <a:r>
              <a:rPr lang="ko-KR" altLang="en-US" sz="1400"/>
              <a:t>코드 </a:t>
            </a:r>
            <a:r>
              <a:rPr lang="en-US" altLang="ko-KR" sz="1400"/>
              <a:t>2 (*False)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69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실습문제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006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개발자 언어 인기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소프트웨어 품질검사 기업</a:t>
              </a:r>
              <a:r>
                <a:rPr lang="en-US" altLang="ko-KR" sz="1400"/>
                <a:t>, TIOBE 2022 </a:t>
              </a:r>
              <a:r>
                <a:rPr lang="ko-KR" altLang="en-US" sz="1400"/>
                <a:t>조사 결과 </a:t>
              </a:r>
              <a:r>
                <a:rPr lang="en-US" altLang="ko-KR" sz="1400"/>
                <a:t>=&gt; 7</a:t>
              </a:r>
              <a:r>
                <a:rPr lang="ko-KR" altLang="en-US" sz="1400"/>
                <a:t>위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2023</a:t>
              </a:r>
              <a:r>
                <a:rPr lang="ko-KR" altLang="en-US" sz="1400"/>
                <a:t>년 컴</a:t>
              </a:r>
              <a:r>
                <a:rPr lang="en-US" altLang="ko-KR" sz="1400"/>
                <a:t>.</a:t>
              </a:r>
              <a:r>
                <a:rPr lang="ko-KR" altLang="en-US" sz="1400"/>
                <a:t>공 졸업학생 대상</a:t>
              </a:r>
              <a:r>
                <a:rPr lang="en-US" altLang="ko-KR" sz="1400"/>
                <a:t>, </a:t>
              </a:r>
              <a:r>
                <a:rPr lang="ko-KR" altLang="en-US" sz="1400"/>
                <a:t>선호 프로그래밍 언어 </a:t>
              </a:r>
              <a:r>
                <a:rPr lang="en-US" altLang="ko-KR" sz="1400"/>
                <a:t>4</a:t>
              </a:r>
              <a:r>
                <a:rPr lang="ko-KR" altLang="en-US" sz="1400"/>
                <a:t>위</a:t>
              </a:r>
              <a:endParaRPr lang="ko-KR" altLang="en-US" sz="1400" b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2C1938-48D4-439F-A598-35BE0E3FCDFF}"/>
              </a:ext>
            </a:extLst>
          </p:cNvPr>
          <p:cNvGrpSpPr/>
          <p:nvPr/>
        </p:nvGrpSpPr>
        <p:grpSpPr>
          <a:xfrm>
            <a:off x="1389577" y="3494615"/>
            <a:ext cx="9412847" cy="3157716"/>
            <a:chOff x="237953" y="3494615"/>
            <a:chExt cx="9412847" cy="31577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34624A-8F5C-4198-86D7-526BEE63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953" y="3494615"/>
              <a:ext cx="6247279" cy="315771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05CC77E-0B4F-44C5-8036-3083E722C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6689" y="3596723"/>
              <a:ext cx="2674111" cy="3055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099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적정 체중 구하기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이름 </a:t>
              </a:r>
              <a:r>
                <a:rPr lang="en-US" altLang="ko-KR" sz="1400"/>
                <a:t>/ </a:t>
              </a:r>
              <a:r>
                <a:rPr lang="ko-KR" altLang="en-US" sz="1400"/>
                <a:t>신장 </a:t>
              </a:r>
              <a:r>
                <a:rPr lang="en-US" altLang="ko-KR" sz="1400"/>
                <a:t>/ </a:t>
              </a:r>
              <a:r>
                <a:rPr lang="ko-KR" altLang="en-US" sz="1400"/>
                <a:t>몸무게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평균 체중 오차이면 </a:t>
              </a:r>
              <a:r>
                <a:rPr lang="en-US" altLang="ko-KR" sz="1400"/>
                <a:t>OOO</a:t>
              </a:r>
              <a:r>
                <a:rPr lang="ko-KR" altLang="en-US" sz="1400"/>
                <a:t>님은 적정 체중입니다</a:t>
              </a:r>
              <a:r>
                <a:rPr lang="en-US" altLang="ko-KR" sz="1400"/>
                <a:t>! / OOO</a:t>
              </a:r>
              <a:r>
                <a:rPr lang="ko-KR" altLang="en-US" sz="1400"/>
                <a:t>님은 적정 체중이 아닙니다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3839363"/>
            <a:ext cx="1151572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84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나이계산</a:t>
            </a:r>
            <a:r>
              <a:rPr lang="ko-KR" altLang="en-US" sz="3500" b="1" dirty="0" smtClean="0"/>
              <a:t> 프로그램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이름 </a:t>
              </a:r>
              <a:r>
                <a:rPr lang="en-US" altLang="ko-KR" sz="1400"/>
                <a:t>/ </a:t>
              </a:r>
              <a:r>
                <a:rPr lang="ko-KR" altLang="en-US" sz="1400"/>
                <a:t>신장 </a:t>
              </a:r>
              <a:r>
                <a:rPr lang="en-US" altLang="ko-KR" sz="1400"/>
                <a:t>/ </a:t>
              </a:r>
              <a:r>
                <a:rPr lang="ko-KR" altLang="en-US" sz="1400"/>
                <a:t>몸무게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평균 체중 오차이면 </a:t>
              </a:r>
              <a:r>
                <a:rPr lang="en-US" altLang="ko-KR" sz="1400"/>
                <a:t>OOO</a:t>
              </a:r>
              <a:r>
                <a:rPr lang="ko-KR" altLang="en-US" sz="1400"/>
                <a:t>님은 적정 체중입니다</a:t>
              </a:r>
              <a:r>
                <a:rPr lang="en-US" altLang="ko-KR" sz="1400"/>
                <a:t>! / OOO</a:t>
              </a:r>
              <a:r>
                <a:rPr lang="ko-KR" altLang="en-US" sz="1400"/>
                <a:t>님은 적정 체중이 아닙니다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315" y="3992955"/>
            <a:ext cx="11917370" cy="2466975"/>
            <a:chOff x="31742" y="3992955"/>
            <a:chExt cx="11917370" cy="24669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737" y="3992955"/>
              <a:ext cx="8715375" cy="24669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42" y="3992955"/>
              <a:ext cx="3201995" cy="1445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124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지출 비용 초과여부 구하기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교통비 </a:t>
              </a:r>
              <a:r>
                <a:rPr lang="en-US" altLang="ko-KR" sz="1400"/>
                <a:t>/ </a:t>
              </a:r>
              <a:r>
                <a:rPr lang="ko-KR" altLang="en-US" sz="1400"/>
                <a:t>식비 </a:t>
              </a:r>
              <a:r>
                <a:rPr lang="en-US" altLang="ko-KR" sz="1400"/>
                <a:t>/ </a:t>
              </a:r>
              <a:r>
                <a:rPr lang="ko-KR" altLang="en-US" sz="1400"/>
                <a:t>음료비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지출 비용을 초과하면 </a:t>
              </a:r>
              <a:r>
                <a:rPr lang="en-US" altLang="ko-KR" sz="1400"/>
                <a:t>OOO</a:t>
              </a:r>
              <a:r>
                <a:rPr lang="ko-KR" altLang="en-US" sz="1400"/>
                <a:t>원 초과</a:t>
              </a:r>
              <a:r>
                <a:rPr lang="en-US" altLang="ko-KR" sz="1400"/>
                <a:t>! / </a:t>
              </a:r>
              <a:r>
                <a:rPr lang="ko-KR" altLang="en-US" sz="1400"/>
                <a:t>돈관리 잘했어요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836386"/>
            <a:ext cx="112141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844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제어문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4746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제어문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조건문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조건을 </a:t>
              </a:r>
              <a:r>
                <a:rPr lang="ko-KR" altLang="en-US" sz="1400" dirty="0" err="1"/>
                <a:t>만족하는지의</a:t>
              </a:r>
              <a:r>
                <a:rPr lang="ko-KR" altLang="en-US" sz="1400" dirty="0"/>
                <a:t> 여부에 따라 코드를 제어할 수 있는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선택문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변수에 일치하는 경우의 값에 따라 코드를 제어할 수 있는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</a:t>
              </a:r>
              <a:r>
                <a:rPr lang="ko-KR" altLang="en-US" sz="1400" dirty="0" err="1"/>
                <a:t>반복문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특정 코드를 여러 번 반복해서 실행할 수 있도록 하는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7" y="3863999"/>
            <a:ext cx="7704707" cy="258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787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8013734" cy="921546"/>
            <a:chOff x="3130026" y="2765417"/>
            <a:chExt cx="8013734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7" y="2765417"/>
              <a:ext cx="80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조건문 </a:t>
              </a:r>
              <a:r>
                <a:rPr lang="en-US" altLang="ko-KR" sz="1400"/>
                <a:t>: </a:t>
              </a:r>
              <a:r>
                <a:rPr lang="ko-KR" altLang="en-US" sz="1400"/>
                <a:t>조건식의 값이 참</a:t>
              </a:r>
              <a:r>
                <a:rPr lang="en-US" altLang="ko-KR" sz="1400"/>
                <a:t>(true)</a:t>
              </a:r>
              <a:r>
                <a:rPr lang="ko-KR" altLang="en-US" sz="1400"/>
                <a:t>인지</a:t>
              </a:r>
              <a:r>
                <a:rPr lang="en-US" altLang="ko-KR" sz="1400"/>
                <a:t>, </a:t>
              </a:r>
              <a:r>
                <a:rPr lang="ko-KR" altLang="en-US" sz="1400"/>
                <a:t>거짓</a:t>
              </a:r>
              <a:r>
                <a:rPr lang="en-US" altLang="ko-KR" sz="1400"/>
                <a:t>(false)</a:t>
              </a:r>
              <a:r>
                <a:rPr lang="ko-KR" altLang="en-US" sz="1400"/>
                <a:t>인지에 따라 자바스크립트 코드를 제어합니다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조건문의 종류 </a:t>
              </a:r>
              <a:r>
                <a:rPr lang="en-US" altLang="ko-KR" sz="1400"/>
                <a:t>: if</a:t>
              </a:r>
              <a:r>
                <a:rPr lang="ko-KR" altLang="en-US" sz="1400"/>
                <a:t>문 </a:t>
              </a:r>
              <a:r>
                <a:rPr lang="en-US" altLang="ko-KR" sz="1400"/>
                <a:t>/ else</a:t>
              </a:r>
              <a:r>
                <a:rPr lang="ko-KR" altLang="en-US" sz="1400"/>
                <a:t>문 </a:t>
              </a:r>
              <a:r>
                <a:rPr lang="en-US" altLang="ko-KR" sz="1400"/>
                <a:t>/ else if</a:t>
              </a:r>
              <a:r>
                <a:rPr lang="ko-KR" altLang="en-US" sz="1400"/>
                <a:t>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/>
                <a:t>if</a:t>
              </a:r>
              <a:r>
                <a:rPr lang="ko-KR" altLang="en-US" sz="1400"/>
                <a:t>문 </a:t>
              </a:r>
              <a:r>
                <a:rPr lang="en-US" altLang="ko-KR" sz="1400"/>
                <a:t>: </a:t>
              </a:r>
              <a:r>
                <a:rPr lang="ko-KR" altLang="en-US" sz="1400"/>
                <a:t>조건식을</a:t>
              </a:r>
              <a:r>
                <a:rPr lang="en-US" altLang="ko-KR" sz="1400"/>
                <a:t> </a:t>
              </a:r>
              <a:r>
                <a:rPr lang="ko-KR" altLang="en-US" sz="1400"/>
                <a:t>만족</a:t>
              </a:r>
              <a:r>
                <a:rPr lang="en-US" altLang="ko-KR" sz="1400"/>
                <a:t>(true)</a:t>
              </a:r>
              <a:r>
                <a:rPr lang="ko-KR" altLang="en-US" sz="1400"/>
                <a:t>할 경우에만 코드를 실행합니다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5" y="3871776"/>
            <a:ext cx="3505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5" y="5350328"/>
            <a:ext cx="6000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51" y="3871776"/>
            <a:ext cx="42862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51" y="5264603"/>
            <a:ext cx="5334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5462588" y="6163435"/>
            <a:ext cx="65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Boolean( ) </a:t>
            </a:r>
            <a:r>
              <a:rPr lang="ko-KR" altLang="en-US" sz="1400">
                <a:solidFill>
                  <a:srgbClr val="FF0000"/>
                </a:solidFill>
              </a:rPr>
              <a:t>메서드와 동일하게 데이터에</a:t>
            </a:r>
            <a:r>
              <a:rPr lang="en-US" altLang="ko-KR" sz="1400">
                <a:solidFill>
                  <a:srgbClr val="FF0000"/>
                </a:solidFill>
              </a:rPr>
              <a:t>, undefined / 0 / “” </a:t>
            </a:r>
            <a:r>
              <a:rPr lang="ko-KR" altLang="en-US" sz="1400">
                <a:solidFill>
                  <a:srgbClr val="FF0000"/>
                </a:solidFill>
              </a:rPr>
              <a:t>입력시 </a:t>
            </a:r>
            <a:r>
              <a:rPr lang="en-US" altLang="ko-KR" sz="1400">
                <a:solidFill>
                  <a:srgbClr val="FF0000"/>
                </a:solidFill>
              </a:rPr>
              <a:t>false </a:t>
            </a:r>
            <a:r>
              <a:rPr lang="ko-KR" altLang="en-US" sz="1400">
                <a:solidFill>
                  <a:srgbClr val="FF0000"/>
                </a:solidFill>
              </a:rPr>
              <a:t>반환</a:t>
            </a:r>
            <a:r>
              <a:rPr lang="en-US" altLang="ko-KR" sz="1400">
                <a:solidFill>
                  <a:srgbClr val="FF0000"/>
                </a:solidFill>
              </a:rPr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1910" y="3257095"/>
            <a:ext cx="3283371" cy="2731407"/>
            <a:chOff x="8201910" y="3257095"/>
            <a:chExt cx="3283371" cy="273140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0" y="4197024"/>
              <a:ext cx="3266995" cy="835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1" y="5112391"/>
              <a:ext cx="3283370" cy="876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1" y="3257095"/>
              <a:ext cx="2988604" cy="859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6470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/>
              <a:t>조건문에</a:t>
            </a:r>
            <a:r>
              <a:rPr lang="ko-KR" altLang="en-US" sz="1400" dirty="0"/>
              <a:t> 참</a:t>
            </a:r>
            <a:r>
              <a:rPr lang="en-US" altLang="ko-KR" sz="1400" dirty="0"/>
              <a:t>(true)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중괄호 안의 코드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193268"/>
            <a:ext cx="8431129" cy="19154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43" y="4802505"/>
            <a:ext cx="47053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0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/>
              <a:t>조건문에</a:t>
            </a:r>
            <a:r>
              <a:rPr lang="ko-KR" altLang="en-US" sz="1400" dirty="0"/>
              <a:t> 참</a:t>
            </a:r>
            <a:r>
              <a:rPr lang="en-US" altLang="ko-KR" sz="1400" dirty="0"/>
              <a:t>(true)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중괄호 안의 코드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98471" y="3193268"/>
            <a:ext cx="9995059" cy="3517094"/>
            <a:chOff x="1063466" y="3193268"/>
            <a:chExt cx="9995059" cy="35170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466" y="3193268"/>
              <a:ext cx="7199948" cy="20916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4643437"/>
              <a:ext cx="4600575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16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다음 값이 조건식에 입력되면</a:t>
            </a:r>
            <a:r>
              <a:rPr lang="en-US" altLang="ko-KR" sz="1400" dirty="0"/>
              <a:t>, false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 =&gt; 0, null, “”(</a:t>
            </a:r>
            <a:r>
              <a:rPr lang="ko-KR" altLang="en-US" sz="1400" dirty="0" err="1"/>
              <a:t>빈문자</a:t>
            </a:r>
            <a:r>
              <a:rPr lang="en-US" altLang="ko-KR" sz="1400" dirty="0"/>
              <a:t>), undefined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그 밖의 값은 모두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인식합니다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236645" y="3860230"/>
            <a:ext cx="7718710" cy="2160000"/>
            <a:chOff x="650958" y="3860230"/>
            <a:chExt cx="7718710" cy="216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58" y="3860230"/>
              <a:ext cx="3745532" cy="216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300" y="3860230"/>
              <a:ext cx="368336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97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다음 값이 조건식에 입력되면</a:t>
            </a:r>
            <a:r>
              <a:rPr lang="en-US" altLang="ko-KR" sz="1400" dirty="0"/>
              <a:t>, false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 =&gt; 0, null, “”(</a:t>
            </a:r>
            <a:r>
              <a:rPr lang="ko-KR" altLang="en-US" sz="1400" dirty="0" err="1"/>
              <a:t>빈문자</a:t>
            </a:r>
            <a:r>
              <a:rPr lang="en-US" altLang="ko-KR" sz="1400" dirty="0"/>
              <a:t>), undefined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그 밖의 값은 모두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인식합니다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87" y="3740709"/>
            <a:ext cx="8696826" cy="22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Jquery</a:t>
            </a:r>
            <a:r>
              <a:rPr lang="ko-KR" altLang="en-US" sz="3500" b="1"/>
              <a:t>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2650548" y="2765416"/>
            <a:ext cx="6890904" cy="615554"/>
            <a:chOff x="886691" y="2765416"/>
            <a:chExt cx="6890904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JavaScript </a:t>
              </a:r>
              <a:r>
                <a:rPr lang="ko-KR" altLang="en-US" sz="1400"/>
                <a:t>언어로 만든 프로그램 및 기능을 모아둔 것 </a:t>
              </a:r>
              <a:r>
                <a:rPr lang="en-US" altLang="ko-KR" sz="1400"/>
                <a:t>=&gt; </a:t>
              </a:r>
              <a:r>
                <a:rPr lang="ko-KR" altLang="en-US" sz="1400"/>
                <a:t>라이브러리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대표적인 </a:t>
              </a:r>
              <a:r>
                <a:rPr lang="en-US" altLang="ko-KR" sz="1400"/>
                <a:t>JavaScript </a:t>
              </a:r>
              <a:r>
                <a:rPr lang="ko-KR" altLang="en-US" sz="1400"/>
                <a:t>라이브러리 </a:t>
              </a:r>
              <a:r>
                <a:rPr lang="en-US" altLang="ko-KR" sz="1400"/>
                <a:t>: </a:t>
              </a:r>
              <a:r>
                <a:rPr lang="en-US" altLang="ko-KR" sz="1400" b="1"/>
                <a:t>Jquery / React.js / Angular.js / Node.js </a:t>
              </a:r>
              <a:r>
                <a:rPr lang="ko-KR" altLang="en-US" sz="1400" b="1"/>
                <a:t>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43ECC2-EF37-4B86-B8B0-04B6CBB97E40}"/>
              </a:ext>
            </a:extLst>
          </p:cNvPr>
          <p:cNvGrpSpPr/>
          <p:nvPr/>
        </p:nvGrpSpPr>
        <p:grpSpPr>
          <a:xfrm>
            <a:off x="272231" y="4002602"/>
            <a:ext cx="11647539" cy="2237141"/>
            <a:chOff x="200892" y="4028978"/>
            <a:chExt cx="11647539" cy="22371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C6FC3F-2E2C-47BD-8932-5B342CE2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92" y="4132384"/>
              <a:ext cx="1969477" cy="20303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EDE4D8-C71D-49BA-969C-C419B225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953" y="4132384"/>
              <a:ext cx="1969477" cy="196947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C6591B-A4A4-41BC-BC81-4E3A1EE0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578" y="4132384"/>
              <a:ext cx="3219853" cy="196947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9BB2B7-5EEE-4D62-9BF0-93BEC507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014" y="4028978"/>
              <a:ext cx="2149980" cy="223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883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else</a:t>
            </a:r>
            <a:r>
              <a:rPr lang="ko-KR" altLang="en-US" sz="1400" dirty="0"/>
              <a:t>문은 조건식을 만족</a:t>
            </a:r>
            <a:r>
              <a:rPr lang="en-US" altLang="ko-KR" sz="1400" dirty="0"/>
              <a:t>(true)</a:t>
            </a:r>
            <a:r>
              <a:rPr lang="ko-KR" altLang="en-US" sz="1400" dirty="0"/>
              <a:t>할 때와 만족하지 않을 때</a:t>
            </a:r>
            <a:r>
              <a:rPr lang="en-US" altLang="ko-KR" sz="1400" dirty="0"/>
              <a:t>(false) </a:t>
            </a:r>
            <a:r>
              <a:rPr lang="ko-KR" altLang="en-US" sz="1400" dirty="0"/>
              <a:t>경우에 따라 실행됩니다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두 가지 결과만 나올 수 있습니다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93311" y="3458691"/>
            <a:ext cx="8605378" cy="3082476"/>
            <a:chOff x="537368" y="3458691"/>
            <a:chExt cx="8605378" cy="308247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68" y="3458691"/>
              <a:ext cx="1594384" cy="308247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837" y="3728433"/>
              <a:ext cx="6537909" cy="2595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707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confirm( ) : </a:t>
            </a:r>
            <a:r>
              <a:rPr lang="ko-KR" altLang="en-US" sz="1400" dirty="0"/>
              <a:t>확인 버튼을 누르면 </a:t>
            </a:r>
            <a:r>
              <a:rPr lang="en-US" altLang="ko-KR" sz="1400" dirty="0"/>
              <a:t>true / </a:t>
            </a:r>
            <a:r>
              <a:rPr lang="ko-KR" altLang="en-US" sz="1400" dirty="0"/>
              <a:t>취소 버튼을 누르면 </a:t>
            </a:r>
            <a:r>
              <a:rPr lang="en-US" altLang="ko-KR" sz="1400" dirty="0"/>
              <a:t>false </a:t>
            </a:r>
            <a:r>
              <a:rPr lang="ko-KR" altLang="en-US" sz="1400" dirty="0"/>
              <a:t>값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52" y="3526933"/>
            <a:ext cx="6341896" cy="24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 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else if : </a:t>
            </a:r>
            <a:r>
              <a:rPr lang="ko-KR" altLang="en-US" sz="1400" dirty="0"/>
              <a:t>두 가지 이상의 조건식과 정해 놓은 조건을 만족하지 않았을 때 실행되는 코드로 구성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조건식</a:t>
            </a:r>
            <a:r>
              <a:rPr lang="en-US" altLang="ko-KR" sz="1400" dirty="0"/>
              <a:t>1~4</a:t>
            </a:r>
            <a:r>
              <a:rPr lang="ko-KR" altLang="en-US" sz="1400" dirty="0"/>
              <a:t>까지 차례로 </a:t>
            </a:r>
            <a:r>
              <a:rPr lang="ko-KR" altLang="en-US" sz="1400" dirty="0" err="1"/>
              <a:t>조건검사</a:t>
            </a:r>
            <a:r>
              <a:rPr lang="ko-KR" altLang="en-US" sz="1400" dirty="0"/>
              <a:t> 후 만족하는 값이 나오면 코드 실행 후 종료</a:t>
            </a:r>
            <a:r>
              <a:rPr lang="en-US" altLang="ko-KR" sz="1400" dirty="0"/>
              <a:t>!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else </a:t>
            </a:r>
            <a:r>
              <a:rPr lang="ko-KR" altLang="en-US" sz="1400" dirty="0"/>
              <a:t>반환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8331" y="3345469"/>
            <a:ext cx="10355338" cy="3299031"/>
            <a:chOff x="452583" y="3345469"/>
            <a:chExt cx="10355338" cy="32990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549316"/>
              <a:ext cx="5068765" cy="289133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1860" y="3345469"/>
              <a:ext cx="5146061" cy="3299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397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중첩 </a:t>
            </a:r>
            <a:r>
              <a:rPr lang="en-US" altLang="ko-KR" sz="3500" b="1" dirty="0"/>
              <a:t>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안에 </a:t>
            </a:r>
            <a:r>
              <a:rPr lang="ko-KR" altLang="en-US" sz="1400" dirty="0" err="1"/>
              <a:t>조건문이</a:t>
            </a:r>
            <a:r>
              <a:rPr lang="ko-KR" altLang="en-US" sz="1400" dirty="0"/>
              <a:t> 있으면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문이라고 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간단한 구조이지만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가장 중요한 요소</a:t>
            </a:r>
            <a:r>
              <a:rPr lang="en-US" altLang="ko-KR" sz="1400" dirty="0"/>
              <a:t>: </a:t>
            </a:r>
            <a:r>
              <a:rPr lang="ko-KR" altLang="en-US" sz="1400" dirty="0"/>
              <a:t>괄호 체크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3247" y="3537656"/>
            <a:ext cx="8765507" cy="3072375"/>
            <a:chOff x="549943" y="3537656"/>
            <a:chExt cx="8765507" cy="30723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43" y="3689970"/>
              <a:ext cx="5124450" cy="26384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175" y="3537656"/>
              <a:ext cx="3089275" cy="30723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347156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en-US" altLang="ko-KR" sz="1400" dirty="0" err="1"/>
              <a:t>location.reload</a:t>
            </a:r>
            <a:r>
              <a:rPr lang="en-US" altLang="ko-KR" sz="1400" dirty="0"/>
              <a:t>() : </a:t>
            </a:r>
            <a:r>
              <a:rPr lang="ko-KR" altLang="en-US" sz="1400" dirty="0"/>
              <a:t>브라우저 </a:t>
            </a:r>
            <a:r>
              <a:rPr lang="ko-KR" altLang="en-US" sz="1400" dirty="0" err="1"/>
              <a:t>새로고침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39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중첩 </a:t>
            </a:r>
            <a:r>
              <a:rPr lang="en-US" altLang="ko-KR" sz="3500" b="1" dirty="0"/>
              <a:t>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안에 </a:t>
            </a:r>
            <a:r>
              <a:rPr lang="ko-KR" altLang="en-US" sz="1400" dirty="0" err="1"/>
              <a:t>조건문이</a:t>
            </a:r>
            <a:r>
              <a:rPr lang="ko-KR" altLang="en-US" sz="1400" dirty="0"/>
              <a:t> 있으면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문이라고 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간단한 구조이지만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가장 중요한 요소</a:t>
            </a:r>
            <a:r>
              <a:rPr lang="en-US" altLang="ko-KR" sz="1400" dirty="0"/>
              <a:t>: </a:t>
            </a:r>
            <a:r>
              <a:rPr lang="ko-KR" altLang="en-US" sz="1400" dirty="0"/>
              <a:t>괄호 체크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46" y="3491198"/>
            <a:ext cx="5510513" cy="28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347156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en-US" altLang="ko-KR" sz="1400" dirty="0" err="1"/>
              <a:t>location.reload</a:t>
            </a:r>
            <a:r>
              <a:rPr lang="en-US" altLang="ko-KR" sz="1400" dirty="0"/>
              <a:t>() : </a:t>
            </a:r>
            <a:r>
              <a:rPr lang="ko-KR" altLang="en-US" sz="1400" dirty="0"/>
              <a:t>브라우저 </a:t>
            </a:r>
            <a:r>
              <a:rPr lang="ko-KR" altLang="en-US" sz="1400" dirty="0" err="1"/>
              <a:t>새로고침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71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선택문</a:t>
            </a:r>
            <a:r>
              <a:rPr lang="en-US" altLang="ko-KR" sz="3500" b="1" dirty="0"/>
              <a:t>_switch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85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/>
              <a:t>변수에 저장된 값과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문에 있는 </a:t>
            </a:r>
            <a:r>
              <a:rPr lang="en-US" altLang="ko-KR" sz="1400" dirty="0"/>
              <a:t>case</a:t>
            </a:r>
            <a:r>
              <a:rPr lang="ko-KR" altLang="en-US" sz="1400" dirty="0"/>
              <a:t>의 값을 검사하여 일치하는 값이 있을 때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</a:t>
            </a:r>
            <a:r>
              <a:rPr lang="en-US" altLang="ko-KR" sz="1400" dirty="0"/>
              <a:t>if</a:t>
            </a:r>
            <a:r>
              <a:rPr lang="ko-KR" altLang="en-US" sz="1400" dirty="0"/>
              <a:t>문은 만족하는 데이터가 여러 개일 경우</a:t>
            </a:r>
            <a:r>
              <a:rPr lang="en-US" altLang="ko-KR" sz="1400" dirty="0"/>
              <a:t>, switch</a:t>
            </a:r>
            <a:r>
              <a:rPr lang="ko-KR" altLang="en-US" sz="1400" dirty="0"/>
              <a:t>문은 </a:t>
            </a:r>
            <a:r>
              <a:rPr lang="ko-KR" altLang="en-US" sz="1400" dirty="0" err="1"/>
              <a:t>여러값중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값을 선택해야 할 때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58040" y="3600450"/>
            <a:ext cx="10275921" cy="3257550"/>
            <a:chOff x="280987" y="3419475"/>
            <a:chExt cx="10275921" cy="32575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87" y="3419475"/>
              <a:ext cx="4848225" cy="3257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237" y="3456882"/>
              <a:ext cx="5354671" cy="3007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32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206500"/>
            <a:ext cx="7877175" cy="2743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3786187"/>
            <a:ext cx="5657850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75" y="4078177"/>
            <a:ext cx="3394075" cy="24846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2" y="1295399"/>
            <a:ext cx="3380731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9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92610" y="2765417"/>
            <a:ext cx="5606781" cy="581739"/>
            <a:chOff x="2131752" y="2765417"/>
            <a:chExt cx="5606781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560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반복문의 장점 </a:t>
              </a:r>
              <a:r>
                <a:rPr lang="en-US" altLang="ko-KR" sz="1400"/>
                <a:t>: </a:t>
              </a:r>
              <a:r>
                <a:rPr lang="ko-KR" altLang="en-US" sz="1400"/>
                <a:t>코드를 원하는 횟수만큼 반복하여 실행 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3" y="3039379"/>
              <a:ext cx="5074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반복문</a:t>
              </a:r>
              <a:r>
                <a:rPr lang="ko-KR" altLang="en-US" sz="1400" dirty="0"/>
                <a:t> 종류 </a:t>
              </a:r>
              <a:r>
                <a:rPr lang="en-US" altLang="ko-KR" sz="1400" dirty="0"/>
                <a:t>: while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, do while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, for</a:t>
              </a:r>
              <a:r>
                <a:rPr lang="ko-KR" altLang="en-US" sz="1400" dirty="0"/>
                <a:t>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86" y="3725333"/>
            <a:ext cx="4237553" cy="266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04" y="3725333"/>
            <a:ext cx="3759589" cy="266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3" y="3689775"/>
            <a:ext cx="4209509" cy="270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2389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while</a:t>
              </a:r>
              <a:r>
                <a:rPr lang="ko-KR" altLang="en-US" sz="1400"/>
                <a:t>문은 조건식을 만족할 때까지 중괄호 안에 있는 코드를 반복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순서 </a:t>
              </a:r>
              <a:r>
                <a:rPr lang="en-US" altLang="ko-KR" sz="1400"/>
                <a:t>: </a:t>
              </a:r>
              <a:r>
                <a:rPr lang="ko-KR" altLang="en-US" sz="1400"/>
                <a:t>조건식 검사 → 중괄호 내 코드와 증감식 실행 → 다시 조건식 검사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2031" y="3674013"/>
            <a:ext cx="11327938" cy="2894428"/>
            <a:chOff x="208742" y="3674013"/>
            <a:chExt cx="11327938" cy="289442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42" y="3674013"/>
              <a:ext cx="4133855" cy="289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692" y="3674013"/>
              <a:ext cx="1451136" cy="2894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674013"/>
              <a:ext cx="3924300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9840" y="3674013"/>
              <a:ext cx="1386840" cy="2237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6478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while</a:t>
              </a:r>
              <a:r>
                <a:rPr lang="ko-KR" altLang="en-US" sz="1400"/>
                <a:t>문은 조건식을 만족할 때까지 중괄호 안에 있는 코드를 반복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순서 </a:t>
              </a:r>
              <a:r>
                <a:rPr lang="en-US" altLang="ko-KR" sz="1400"/>
                <a:t>: </a:t>
              </a:r>
              <a:r>
                <a:rPr lang="ko-KR" altLang="en-US" sz="1400"/>
                <a:t>조건식 검사 → 중괄호 내 코드와 증감식 실행 → 다시 조건식 검사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85" y="3374135"/>
            <a:ext cx="3960495" cy="330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35" y="594359"/>
            <a:ext cx="139065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24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개발자 도구 활용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1556238" y="2765416"/>
            <a:ext cx="8387862" cy="615554"/>
            <a:chOff x="-207619" y="2765416"/>
            <a:chExt cx="8387862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8387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단축키 </a:t>
              </a:r>
              <a:r>
                <a:rPr lang="en-US" altLang="ko-KR" sz="1400"/>
                <a:t>: </a:t>
              </a:r>
              <a:r>
                <a:rPr lang="en-US" altLang="ko-KR" sz="1400" b="1">
                  <a:solidFill>
                    <a:srgbClr val="FF0000"/>
                  </a:solidFill>
                </a:rPr>
                <a:t>F12 </a:t>
              </a:r>
              <a:r>
                <a:rPr lang="ko-KR" altLang="en-US" sz="1400" b="1">
                  <a:solidFill>
                    <a:srgbClr val="FF0000"/>
                  </a:solidFill>
                </a:rPr>
                <a:t>혹은 </a:t>
              </a:r>
              <a:r>
                <a:rPr lang="en-US" altLang="ko-KR" sz="1400" b="1">
                  <a:solidFill>
                    <a:srgbClr val="FF0000"/>
                  </a:solidFill>
                </a:rPr>
                <a:t>ctrl + shift + J </a:t>
              </a:r>
              <a:r>
                <a:rPr lang="ko-KR" altLang="en-US" sz="1400"/>
                <a:t>입력 시</a:t>
              </a:r>
              <a:r>
                <a:rPr lang="en-US" altLang="ko-KR" sz="1400"/>
                <a:t>, </a:t>
              </a:r>
              <a:r>
                <a:rPr lang="ko-KR" altLang="en-US" sz="1400"/>
                <a:t>개발자 도구로 이동</a:t>
              </a:r>
              <a:r>
                <a:rPr lang="en-US" altLang="ko-KR" sz="1400"/>
                <a:t>! / </a:t>
              </a:r>
              <a:r>
                <a:rPr lang="ko-KR" altLang="en-US" sz="1400"/>
                <a:t>화면정리 </a:t>
              </a:r>
              <a:r>
                <a:rPr lang="en-US" altLang="ko-KR" sz="1400"/>
                <a:t>=&gt; about:blank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대표적인 </a:t>
              </a:r>
              <a:r>
                <a:rPr lang="en-US" altLang="ko-KR" sz="1400"/>
                <a:t>JavaScript </a:t>
              </a:r>
              <a:r>
                <a:rPr lang="ko-KR" altLang="en-US" sz="1400"/>
                <a:t>라이브러리 </a:t>
              </a:r>
              <a:r>
                <a:rPr lang="en-US" altLang="ko-KR" sz="1400"/>
                <a:t>: </a:t>
              </a:r>
              <a:r>
                <a:rPr lang="en-US" altLang="ko-KR" sz="1400" b="1"/>
                <a:t>Jquery / React.js / Angular.js / Node.js </a:t>
              </a:r>
              <a:r>
                <a:rPr lang="ko-KR" altLang="en-US" sz="1400" b="1"/>
                <a:t>등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BB77717-3793-427A-891B-6BD48AEB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9" y="1170428"/>
            <a:ext cx="3228975" cy="144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88B7E-1B0B-494F-BCB3-2CBE377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2" y="3997203"/>
            <a:ext cx="5057775" cy="2257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5B6B05-2579-4AA2-82D5-30523DED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112" y="3491579"/>
            <a:ext cx="2423019" cy="2906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B6ACD5-3973-43AA-B16B-B7D806453B05}"/>
              </a:ext>
            </a:extLst>
          </p:cNvPr>
          <p:cNvSpPr txBox="1"/>
          <p:nvPr/>
        </p:nvSpPr>
        <p:spPr>
          <a:xfrm>
            <a:off x="6162305" y="6393812"/>
            <a:ext cx="141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웹 파싱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63373D-3190-4293-B6FD-AB65ADECD7BA}"/>
              </a:ext>
            </a:extLst>
          </p:cNvPr>
          <p:cNvSpPr txBox="1"/>
          <p:nvPr/>
        </p:nvSpPr>
        <p:spPr>
          <a:xfrm>
            <a:off x="1815223" y="6393812"/>
            <a:ext cx="21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크롬 개발자 도구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89CFC0C-F500-43F5-A2FB-A99F233F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42" y="3393719"/>
            <a:ext cx="3230377" cy="30000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DB25F9-0368-4B9E-9686-C3F6561FDD7D}"/>
              </a:ext>
            </a:extLst>
          </p:cNvPr>
          <p:cNvSpPr txBox="1"/>
          <p:nvPr/>
        </p:nvSpPr>
        <p:spPr>
          <a:xfrm>
            <a:off x="8253047" y="6393812"/>
            <a:ext cx="393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디버깅 </a:t>
            </a:r>
            <a:r>
              <a:rPr lang="en-US" altLang="ko-KR" sz="1400"/>
              <a:t>: </a:t>
            </a:r>
            <a:r>
              <a:rPr lang="ko-KR" altLang="en-US" sz="1400"/>
              <a:t>코딩 오류 시스템 검사 및 수정작업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4265336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_do 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do while</a:t>
              </a:r>
              <a:r>
                <a:rPr lang="ko-KR" altLang="en-US" sz="1400"/>
                <a:t>문의 경우</a:t>
              </a:r>
              <a:r>
                <a:rPr lang="en-US" altLang="ko-KR" sz="1400"/>
                <a:t>, </a:t>
              </a:r>
              <a:r>
                <a:rPr lang="ko-KR" altLang="en-US" sz="1400"/>
                <a:t>반드시 한 번은 코드를 실행하고 조건식 검사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while</a:t>
              </a:r>
              <a:r>
                <a:rPr lang="ko-KR" altLang="en-US" sz="1400"/>
                <a:t>문의 경우</a:t>
              </a:r>
              <a:r>
                <a:rPr lang="en-US" altLang="ko-KR" sz="1400"/>
                <a:t>, </a:t>
              </a:r>
              <a:r>
                <a:rPr lang="ko-KR" altLang="en-US" sz="1400"/>
                <a:t>조건식의 만족 여부를 먼저 검사 후 코드실행 여부 결정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4" y="3997779"/>
            <a:ext cx="52959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83" y="4426404"/>
            <a:ext cx="8001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79" y="3988254"/>
            <a:ext cx="52197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461" y="3347156"/>
            <a:ext cx="8572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59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647443" y="2765417"/>
            <a:ext cx="8897114" cy="581739"/>
            <a:chOff x="2131752" y="2765417"/>
            <a:chExt cx="8897114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문은 조건식을 만족할 때까지 특정 코드를 반복하여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889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for</a:t>
              </a:r>
              <a:r>
                <a:rPr lang="ko-KR" altLang="en-US" sz="1400"/>
                <a:t>문은 반복횟수가 정해진 경우 </a:t>
              </a:r>
              <a:r>
                <a:rPr lang="en-US" altLang="ko-KR" sz="1400"/>
                <a:t>/ while</a:t>
              </a:r>
              <a:r>
                <a:rPr lang="ko-KR" altLang="en-US" sz="1400"/>
                <a:t>문은 무한루프 및 특정조건에 만족할 때까지 반복하는 경우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08275" y="3429000"/>
            <a:ext cx="6775450" cy="3305175"/>
            <a:chOff x="192995" y="3429000"/>
            <a:chExt cx="6775450" cy="330517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95" y="4181475"/>
              <a:ext cx="5419725" cy="150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270" y="3429000"/>
              <a:ext cx="1019175" cy="3305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14775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647443" y="2765417"/>
            <a:ext cx="8897114" cy="581739"/>
            <a:chOff x="2131752" y="2765417"/>
            <a:chExt cx="8897114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문은 조건식을 만족할 때까지 특정 코드를 반복하여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889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for</a:t>
              </a:r>
              <a:r>
                <a:rPr lang="ko-KR" altLang="en-US" sz="1400"/>
                <a:t>문은 반복횟수가 정해진 경우 </a:t>
              </a:r>
              <a:r>
                <a:rPr lang="en-US" altLang="ko-KR" sz="1400"/>
                <a:t>/ while</a:t>
              </a:r>
              <a:r>
                <a:rPr lang="ko-KR" altLang="en-US" sz="1400"/>
                <a:t>문은 무한루프 및 특정조건에 만족할 때까지 반복하는 경우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52034" y="3688217"/>
            <a:ext cx="9255352" cy="2790825"/>
            <a:chOff x="852034" y="3688217"/>
            <a:chExt cx="9255352" cy="27908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34" y="3688217"/>
              <a:ext cx="6772275" cy="279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5186" y="3707267"/>
              <a:ext cx="2362200" cy="277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859292"/>
            <a:ext cx="93345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078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_break</a:t>
            </a:r>
            <a:r>
              <a:rPr lang="ko-KR" altLang="en-US" sz="3500" b="1"/>
              <a:t>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871597" y="2765417"/>
            <a:ext cx="6448807" cy="581739"/>
            <a:chOff x="2131752" y="2765417"/>
            <a:chExt cx="644880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break</a:t>
              </a:r>
              <a:r>
                <a:rPr lang="ko-KR" altLang="en-US" sz="1400"/>
                <a:t>문은 </a:t>
              </a:r>
              <a:r>
                <a:rPr lang="en-US" altLang="ko-KR" sz="1400"/>
                <a:t>while</a:t>
              </a:r>
              <a:r>
                <a:rPr lang="ko-KR" altLang="en-US" sz="1400"/>
                <a:t>문과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조건식과 상관없이 강제로 반목문을 종료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4934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break</a:t>
              </a:r>
              <a:r>
                <a:rPr lang="ko-KR" altLang="en-US" sz="1400"/>
                <a:t>문은 반복문을 강제로 종료할 때 사용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63004" y="3744278"/>
            <a:ext cx="8601161" cy="2600325"/>
            <a:chOff x="2208762" y="3469958"/>
            <a:chExt cx="8601161" cy="26003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5598" y="3469958"/>
              <a:ext cx="4124325" cy="2600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762" y="3591878"/>
              <a:ext cx="4143375" cy="177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1522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_break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7" y="2765417"/>
            <a:ext cx="6448807" cy="581739"/>
            <a:chOff x="2131752" y="2765417"/>
            <a:chExt cx="644880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break</a:t>
              </a:r>
              <a:r>
                <a:rPr lang="ko-KR" altLang="en-US" sz="1400"/>
                <a:t>문은 </a:t>
              </a:r>
              <a:r>
                <a:rPr lang="en-US" altLang="ko-KR" sz="1400"/>
                <a:t>while</a:t>
              </a:r>
              <a:r>
                <a:rPr lang="ko-KR" altLang="en-US" sz="1400"/>
                <a:t>문과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조건식과 상관없이 강제로 반목문을 종료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4934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break</a:t>
              </a:r>
              <a:r>
                <a:rPr lang="ko-KR" altLang="en-US" sz="1400"/>
                <a:t>문은 반복문을 강제로 종료할 때 사용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08493" y="3682855"/>
            <a:ext cx="8375015" cy="2516325"/>
            <a:chOff x="317183" y="3682855"/>
            <a:chExt cx="8375015" cy="251632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3" y="3924147"/>
              <a:ext cx="5227981" cy="2033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403" y="3682855"/>
              <a:ext cx="2550795" cy="251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9159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_continue</a:t>
            </a:r>
            <a:r>
              <a:rPr lang="ko-KR" altLang="en-US" sz="3500" b="1"/>
              <a:t>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continue</a:t>
              </a:r>
              <a:r>
                <a:rPr lang="ko-KR" altLang="en-US" sz="1400"/>
                <a:t>문은 반복문에서만 사용가능 </a:t>
              </a:r>
              <a:r>
                <a:rPr lang="en-US" altLang="ko-KR" sz="1400"/>
                <a:t>=&gt; while</a:t>
              </a:r>
              <a:r>
                <a:rPr lang="ko-KR" altLang="en-US" sz="1400"/>
                <a:t>문 및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continue</a:t>
              </a:r>
              <a:r>
                <a:rPr lang="ko-KR" altLang="en-US" sz="1400"/>
                <a:t>문 다음에 오는 코드는 무시하고 조건식 혹은 증감식으로 이동</a:t>
              </a:r>
              <a:r>
                <a:rPr lang="en-US" altLang="ko-KR" sz="1400"/>
                <a:t>!</a:t>
              </a:r>
              <a:r>
                <a:rPr lang="ko-KR" altLang="en-US" sz="1400"/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26365" y="3729990"/>
            <a:ext cx="6339270" cy="2476500"/>
            <a:chOff x="1771459" y="3729990"/>
            <a:chExt cx="6339270" cy="24765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459" y="3729990"/>
              <a:ext cx="2200275" cy="247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954" y="3729990"/>
              <a:ext cx="3152775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9634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_continue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continue</a:t>
              </a:r>
              <a:r>
                <a:rPr lang="ko-KR" altLang="en-US" sz="1400"/>
                <a:t>문은 반복문에서만 사용가능 </a:t>
              </a:r>
              <a:r>
                <a:rPr lang="en-US" altLang="ko-KR" sz="1400"/>
                <a:t>=&gt; while</a:t>
              </a:r>
              <a:r>
                <a:rPr lang="ko-KR" altLang="en-US" sz="1400"/>
                <a:t>문 및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continue</a:t>
              </a:r>
              <a:r>
                <a:rPr lang="ko-KR" altLang="en-US" sz="1400"/>
                <a:t>문 다음에 오는 코드는 무시하고 조건식 혹은 증감식으로 이동</a:t>
              </a:r>
              <a:r>
                <a:rPr lang="en-US" altLang="ko-KR" sz="1400"/>
                <a:t>!</a:t>
              </a:r>
              <a:r>
                <a:rPr lang="ko-KR" altLang="en-US" sz="1400"/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63091" y="4003675"/>
            <a:ext cx="7065818" cy="1943100"/>
            <a:chOff x="731983" y="4003675"/>
            <a:chExt cx="7065818" cy="19431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83" y="4170363"/>
              <a:ext cx="451485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551" y="4003675"/>
              <a:ext cx="2000250" cy="194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0798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</a:t>
            </a:r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 안에 또다른 </a:t>
              </a:r>
              <a:r>
                <a:rPr lang="en-US" altLang="ko-KR" sz="1400"/>
                <a:t>for</a:t>
              </a:r>
              <a:r>
                <a:rPr lang="ko-KR" altLang="en-US" sz="1400"/>
                <a:t>문을 사용한 것을 중첩 </a:t>
              </a:r>
              <a:r>
                <a:rPr lang="en-US" altLang="ko-KR" sz="1400"/>
                <a:t>for</a:t>
              </a:r>
              <a:r>
                <a:rPr lang="ko-KR" altLang="en-US" sz="1400"/>
                <a:t>문 이라고 합니다</a:t>
              </a:r>
              <a:r>
                <a:rPr lang="en-US" altLang="ko-KR" sz="140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행 및 열을 만들거나</a:t>
              </a:r>
              <a:r>
                <a:rPr lang="en-US" altLang="ko-KR" sz="1400"/>
                <a:t>, </a:t>
              </a:r>
              <a:r>
                <a:rPr lang="ko-KR" altLang="en-US" sz="1400"/>
                <a:t>구구단 같은 식을 만들 때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694113"/>
            <a:ext cx="33147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255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</a:t>
            </a:r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 안에 또다른 </a:t>
              </a:r>
              <a:r>
                <a:rPr lang="en-US" altLang="ko-KR" sz="1400"/>
                <a:t>for</a:t>
              </a:r>
              <a:r>
                <a:rPr lang="ko-KR" altLang="en-US" sz="1400"/>
                <a:t>문을 사용한 것을 중첩 </a:t>
              </a:r>
              <a:r>
                <a:rPr lang="en-US" altLang="ko-KR" sz="1400"/>
                <a:t>for</a:t>
              </a:r>
              <a:r>
                <a:rPr lang="ko-KR" altLang="en-US" sz="1400"/>
                <a:t>문 이라고 합니다</a:t>
              </a:r>
              <a:r>
                <a:rPr lang="en-US" altLang="ko-KR" sz="140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행 및 열을 만들거나</a:t>
              </a:r>
              <a:r>
                <a:rPr lang="en-US" altLang="ko-KR" sz="1400"/>
                <a:t>, </a:t>
              </a:r>
              <a:r>
                <a:rPr lang="ko-KR" altLang="en-US" sz="1400"/>
                <a:t>구구단 같은 식을 만들 때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32807" y="3549650"/>
            <a:ext cx="7926387" cy="2705100"/>
            <a:chOff x="220663" y="3549650"/>
            <a:chExt cx="7926387" cy="27051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63" y="3959225"/>
              <a:ext cx="6467475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350" y="3549650"/>
              <a:ext cx="1028700" cy="270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4681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제어문</a:t>
            </a:r>
            <a:r>
              <a:rPr lang="en-US" altLang="ko-KR" b="1"/>
              <a:t>_</a:t>
            </a:r>
            <a:r>
              <a:rPr lang="ko-KR" altLang="en-US" b="1"/>
              <a:t>실습예제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599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Visual Studio Code </a:t>
            </a:r>
            <a:r>
              <a:rPr lang="ko-KR" altLang="en-US" sz="3500" b="1"/>
              <a:t>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1556238" y="2765416"/>
            <a:ext cx="8387862" cy="615554"/>
            <a:chOff x="-207619" y="2765416"/>
            <a:chExt cx="8387862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8387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VS Code </a:t>
              </a:r>
              <a:r>
                <a:rPr lang="ko-KR" altLang="en-US" sz="1400"/>
                <a:t>화면구성 </a:t>
              </a:r>
              <a:r>
                <a:rPr lang="en-US" altLang="ko-KR" sz="1400"/>
                <a:t>: </a:t>
              </a:r>
              <a:r>
                <a:rPr lang="ko-KR" altLang="en-US" sz="1400" b="1">
                  <a:solidFill>
                    <a:srgbClr val="FF0000"/>
                  </a:solidFill>
                </a:rPr>
                <a:t>뷰바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사이드바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편집기그룹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패널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상태바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VS Code </a:t>
              </a:r>
              <a:r>
                <a:rPr lang="ko-KR" altLang="en-US" sz="1400"/>
                <a:t>사용방법 </a:t>
              </a:r>
              <a:r>
                <a:rPr lang="en-US" altLang="ko-KR" sz="1400"/>
                <a:t>=&gt; </a:t>
              </a:r>
              <a:r>
                <a:rPr lang="en-US" altLang="ko-KR" sz="1400" b="1"/>
                <a:t>Root</a:t>
              </a:r>
              <a:r>
                <a:rPr lang="ko-KR" altLang="en-US" sz="1400" b="1"/>
                <a:t> 폴더 설정 후 </a:t>
              </a:r>
              <a:r>
                <a:rPr lang="en-US" altLang="ko-KR" sz="1400" b="1"/>
                <a:t>emmet </a:t>
              </a:r>
              <a:r>
                <a:rPr lang="ko-KR" altLang="en-US" sz="1400" b="1"/>
                <a:t>기능 활용 가능</a:t>
              </a:r>
              <a:r>
                <a:rPr lang="en-US" altLang="ko-KR" sz="1400" b="1"/>
                <a:t>!</a:t>
              </a:r>
              <a:endParaRPr lang="ko-KR" altLang="en-US" sz="1400" b="1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F875A22-B22C-44BA-B8CE-FBA2C9CD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2" y="3477031"/>
            <a:ext cx="5773615" cy="31253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1E9831-A7C6-4164-9715-23AEB1C2847D}"/>
              </a:ext>
            </a:extLst>
          </p:cNvPr>
          <p:cNvSpPr/>
          <p:nvPr/>
        </p:nvSpPr>
        <p:spPr>
          <a:xfrm>
            <a:off x="202222" y="3578469"/>
            <a:ext cx="175847" cy="12836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AF19BD-38C4-4FF7-8529-8FF16726CF6E}"/>
              </a:ext>
            </a:extLst>
          </p:cNvPr>
          <p:cNvSpPr/>
          <p:nvPr/>
        </p:nvSpPr>
        <p:spPr>
          <a:xfrm>
            <a:off x="378069" y="3578469"/>
            <a:ext cx="933495" cy="28153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549CDA-340B-40CA-89E6-31404F5EBF72}"/>
              </a:ext>
            </a:extLst>
          </p:cNvPr>
          <p:cNvSpPr/>
          <p:nvPr/>
        </p:nvSpPr>
        <p:spPr>
          <a:xfrm>
            <a:off x="1311564" y="3578469"/>
            <a:ext cx="4664273" cy="20019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27EA90-95BC-4053-A724-9C8E0DB6F8AC}"/>
              </a:ext>
            </a:extLst>
          </p:cNvPr>
          <p:cNvSpPr/>
          <p:nvPr/>
        </p:nvSpPr>
        <p:spPr>
          <a:xfrm>
            <a:off x="1311564" y="5580450"/>
            <a:ext cx="4664273" cy="8133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A61477-DA75-4535-9024-927E464E74E2}"/>
              </a:ext>
            </a:extLst>
          </p:cNvPr>
          <p:cNvSpPr/>
          <p:nvPr/>
        </p:nvSpPr>
        <p:spPr>
          <a:xfrm>
            <a:off x="1311564" y="6393811"/>
            <a:ext cx="4664273" cy="2108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8F1D53-9A48-4CBC-9826-F09C0E8F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68768"/>
            <a:ext cx="5973339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043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While</a:t>
            </a:r>
            <a:r>
              <a:rPr lang="ko-KR" altLang="en-US" sz="3500" b="1"/>
              <a:t>문을 이용해 </a:t>
            </a:r>
            <a:r>
              <a:rPr lang="en-US" altLang="ko-KR" sz="3500" b="1"/>
              <a:t>5</a:t>
            </a:r>
            <a:r>
              <a:rPr lang="ko-KR" altLang="en-US" sz="3500" b="1"/>
              <a:t>단 출력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4" y="2645343"/>
            <a:ext cx="2628536" cy="168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670846"/>
            <a:ext cx="70389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5" y="2418309"/>
            <a:ext cx="13906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94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1~5</a:t>
            </a:r>
            <a:r>
              <a:rPr lang="ko-KR" altLang="en-US" sz="3500" b="1"/>
              <a:t>단 출력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2951163"/>
            <a:ext cx="69532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20" y="327935"/>
            <a:ext cx="1176317" cy="610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064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</a:t>
            </a:r>
            <a:r>
              <a:rPr lang="ko-KR" altLang="en-US" sz="3500" b="1"/>
              <a:t>부터 </a:t>
            </a:r>
            <a:r>
              <a:rPr lang="en-US" altLang="ko-KR" sz="3500" b="1"/>
              <a:t>25</a:t>
            </a:r>
            <a:r>
              <a:rPr lang="ko-KR" altLang="en-US" sz="3500" b="1"/>
              <a:t>까지 출력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1" y="2858407"/>
            <a:ext cx="39147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59" y="2858407"/>
            <a:ext cx="19526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84" y="2743993"/>
            <a:ext cx="2745814" cy="392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58" y="2743993"/>
            <a:ext cx="2770642" cy="280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392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</a:t>
            </a:r>
            <a:r>
              <a:rPr lang="ko-KR" altLang="en-US" sz="3500" b="1"/>
              <a:t>부터 </a:t>
            </a:r>
            <a:r>
              <a:rPr lang="en-US" altLang="ko-KR" sz="3500" b="1"/>
              <a:t>25</a:t>
            </a:r>
            <a:r>
              <a:rPr lang="ko-KR" altLang="en-US" sz="3500" b="1"/>
              <a:t>까지 출력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30" y="2744107"/>
            <a:ext cx="3596141" cy="389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619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객체</a:t>
            </a:r>
            <a:r>
              <a:rPr lang="en-US" altLang="ko-KR" b="1"/>
              <a:t>(Object)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2181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</a:t>
            </a:r>
            <a:r>
              <a:rPr lang="en-US" altLang="ko-KR" sz="3500" b="1"/>
              <a:t>(*object)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자바스크립트에서 </a:t>
            </a:r>
            <a:r>
              <a:rPr lang="en-US" altLang="ko-KR" sz="1400" dirty="0"/>
              <a:t>“</a:t>
            </a:r>
            <a:r>
              <a:rPr lang="ko-KR" altLang="en-US" sz="1400" dirty="0"/>
              <a:t>객체</a:t>
            </a:r>
            <a:r>
              <a:rPr lang="en-US" altLang="ko-KR" sz="1400" dirty="0"/>
              <a:t>”</a:t>
            </a:r>
            <a:r>
              <a:rPr lang="ko-KR" altLang="en-US" sz="1400" dirty="0"/>
              <a:t>는 자료를 저장하고 처리하는 기본 단위</a:t>
            </a:r>
            <a:r>
              <a:rPr lang="en-US" altLang="ko-KR" sz="1400" dirty="0"/>
              <a:t>! =&gt; “</a:t>
            </a:r>
            <a:r>
              <a:rPr lang="ko-KR" altLang="en-US" sz="1400" dirty="0"/>
              <a:t>자바스크립트 </a:t>
            </a:r>
            <a:r>
              <a:rPr lang="en-US" altLang="ko-KR" sz="1400" dirty="0"/>
              <a:t>: </a:t>
            </a:r>
            <a:r>
              <a:rPr lang="ko-KR" altLang="en-US" sz="1400" dirty="0"/>
              <a:t>객체 기반 언어</a:t>
            </a:r>
            <a:r>
              <a:rPr lang="en-US" altLang="ko-KR" sz="1400" dirty="0"/>
              <a:t>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ex. </a:t>
            </a:r>
            <a:r>
              <a:rPr lang="ko-KR" altLang="en-US" sz="1400"/>
              <a:t>책이라는 객체 </a:t>
            </a:r>
            <a:r>
              <a:rPr lang="en-US" altLang="ko-KR" sz="1400"/>
              <a:t>=&gt; </a:t>
            </a:r>
            <a:r>
              <a:rPr lang="ko-KR" altLang="en-US" sz="1400"/>
              <a:t>제목 </a:t>
            </a:r>
            <a:r>
              <a:rPr lang="en-US" altLang="ko-KR" sz="1400"/>
              <a:t>/ </a:t>
            </a:r>
            <a:r>
              <a:rPr lang="ko-KR" altLang="en-US" sz="1400"/>
              <a:t>저자 </a:t>
            </a:r>
            <a:r>
              <a:rPr lang="en-US" altLang="ko-KR" sz="1400"/>
              <a:t>/ </a:t>
            </a:r>
            <a:r>
              <a:rPr lang="ko-KR" altLang="en-US" sz="1400"/>
              <a:t>페이지수 </a:t>
            </a:r>
            <a:r>
              <a:rPr lang="en-US" altLang="ko-KR" sz="1400"/>
              <a:t>/ </a:t>
            </a:r>
            <a:r>
              <a:rPr lang="ko-KR" altLang="en-US" sz="1400"/>
              <a:t>가격 등의 정보 포함 </a:t>
            </a:r>
            <a:r>
              <a:rPr lang="en-US" altLang="ko-KR" sz="1400"/>
              <a:t>(*</a:t>
            </a:r>
            <a:r>
              <a:rPr lang="ko-KR" altLang="en-US" sz="1400"/>
              <a:t>속성</a:t>
            </a:r>
            <a:r>
              <a:rPr lang="en-US" altLang="ko-KR" sz="140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758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왜 객체를 사용할까</a:t>
            </a:r>
            <a:r>
              <a:rPr lang="en-US" altLang="ko-KR" sz="1400"/>
              <a:t>? </a:t>
            </a:r>
            <a:r>
              <a:rPr lang="ko-KR" altLang="en-US" sz="1400"/>
              <a:t>회원제 사이트에서 회원 정보를 효율적으로 저장하려면 </a:t>
            </a:r>
            <a:r>
              <a:rPr lang="en-US" altLang="ko-KR" sz="1400"/>
              <a:t>=&gt; “</a:t>
            </a:r>
            <a:r>
              <a:rPr lang="ko-KR" altLang="en-US" sz="1400"/>
              <a:t>회원</a:t>
            </a:r>
            <a:r>
              <a:rPr lang="en-US" altLang="ko-KR" sz="1400"/>
              <a:t>” </a:t>
            </a:r>
            <a:r>
              <a:rPr lang="ko-KR" altLang="en-US" sz="1400"/>
              <a:t>객체 안에 이름 </a:t>
            </a:r>
            <a:r>
              <a:rPr lang="en-US" altLang="ko-KR" sz="1400"/>
              <a:t>/ </a:t>
            </a:r>
            <a:r>
              <a:rPr lang="ko-KR" altLang="en-US" sz="1400"/>
              <a:t>아이디 </a:t>
            </a:r>
            <a:r>
              <a:rPr lang="en-US" altLang="ko-KR" sz="1400"/>
              <a:t>/ </a:t>
            </a:r>
            <a:r>
              <a:rPr lang="ko-KR" altLang="en-US" sz="1400"/>
              <a:t>비밀번호 </a:t>
            </a:r>
            <a:r>
              <a:rPr lang="en-US" altLang="ko-KR" sz="1400"/>
              <a:t>/ </a:t>
            </a:r>
            <a:r>
              <a:rPr lang="ko-KR" altLang="en-US" sz="1400"/>
              <a:t>가입날짜 등의 속성을 저장하는 것이 효율적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870376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④ 자바스크립트에서 인식할 수 있는 모든 대상 </a:t>
            </a:r>
            <a:r>
              <a:rPr lang="en-US" altLang="ko-KR" sz="1400">
                <a:solidFill>
                  <a:srgbClr val="FF0000"/>
                </a:solidFill>
              </a:rPr>
              <a:t>=&gt; </a:t>
            </a:r>
            <a:r>
              <a:rPr lang="ko-KR" altLang="en-US" sz="1400">
                <a:solidFill>
                  <a:srgbClr val="FF0000"/>
                </a:solidFill>
              </a:rPr>
              <a:t>객체 라고 인식</a:t>
            </a:r>
            <a:r>
              <a:rPr lang="en-US" altLang="ko-KR" sz="140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7754" y="4279753"/>
            <a:ext cx="7216492" cy="2370827"/>
            <a:chOff x="1994183" y="4279753"/>
            <a:chExt cx="7216492" cy="2370827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6"/>
            <a:stretch/>
          </p:blipFill>
          <p:spPr bwMode="auto">
            <a:xfrm>
              <a:off x="1994183" y="4279753"/>
              <a:ext cx="4101817" cy="237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413250"/>
              <a:ext cx="3114675" cy="171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4947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객체종류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b="1" dirty="0" err="1"/>
              <a:t>내장객체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자바스크립트 안에 미리 객체로 정의되어 있는 객체 </a:t>
            </a:r>
            <a:r>
              <a:rPr lang="en-US" altLang="ko-KR" sz="1400" dirty="0"/>
              <a:t>= Built-in Object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&gt; String(</a:t>
            </a:r>
            <a:r>
              <a:rPr lang="ko-KR" altLang="en-US" sz="1400" dirty="0"/>
              <a:t>문자</a:t>
            </a:r>
            <a:r>
              <a:rPr lang="en-US" altLang="ko-KR" sz="1400" dirty="0"/>
              <a:t>) / Number(</a:t>
            </a:r>
            <a:r>
              <a:rPr lang="ko-KR" altLang="en-US" sz="1400" dirty="0"/>
              <a:t>숫자</a:t>
            </a:r>
            <a:r>
              <a:rPr lang="en-US" altLang="ko-KR" sz="1400" dirty="0"/>
              <a:t>) / Boolean(</a:t>
            </a:r>
            <a:r>
              <a:rPr lang="ko-KR" altLang="en-US" sz="1400" dirty="0"/>
              <a:t>논리</a:t>
            </a:r>
            <a:r>
              <a:rPr lang="en-US" altLang="ko-KR" sz="1400" dirty="0"/>
              <a:t>) / Array(</a:t>
            </a:r>
            <a:r>
              <a:rPr lang="ko-KR" altLang="en-US" sz="1400" dirty="0"/>
              <a:t>배열</a:t>
            </a:r>
            <a:r>
              <a:rPr lang="en-US" altLang="ko-KR" sz="1400" dirty="0"/>
              <a:t>) / Math(</a:t>
            </a:r>
            <a:r>
              <a:rPr lang="ko-KR" altLang="en-US" sz="1400" dirty="0"/>
              <a:t>수학</a:t>
            </a:r>
            <a:r>
              <a:rPr lang="en-US" altLang="ko-KR" sz="1400" dirty="0"/>
              <a:t>) / </a:t>
            </a:r>
            <a:r>
              <a:rPr lang="ko-KR" altLang="en-US" sz="1400" dirty="0"/>
              <a:t>날짜</a:t>
            </a:r>
            <a:r>
              <a:rPr lang="en-US" altLang="ko-KR" sz="1400" dirty="0"/>
              <a:t>(Date) </a:t>
            </a:r>
            <a:r>
              <a:rPr lang="ko-KR" altLang="en-US" sz="1400" dirty="0"/>
              <a:t>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833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</a:t>
            </a:r>
            <a:r>
              <a:rPr lang="ko-KR" altLang="en-US" sz="1400" b="1" dirty="0"/>
              <a:t>문서객체모델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객체를 사용해 웹 문서를 관리하는 방식 </a:t>
            </a:r>
            <a:r>
              <a:rPr lang="en-US" altLang="ko-KR" sz="1400" dirty="0"/>
              <a:t>= Document Object Model = DOM</a:t>
            </a:r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웹 문서 및 웹 문서 내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링크</a:t>
            </a:r>
            <a:r>
              <a:rPr lang="en-US" altLang="ko-KR" sz="1400" dirty="0"/>
              <a:t>, </a:t>
            </a:r>
            <a:r>
              <a:rPr lang="ko-KR" altLang="en-US" sz="1400" dirty="0"/>
              <a:t>텍스트 필드 등의 정보를 관리하는 객체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870376"/>
            <a:ext cx="7586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ko-KR" altLang="en-US" sz="1400" b="1" dirty="0"/>
              <a:t>브라우저객체모델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웹 브라우저의 주소 표시줄 및 창 크기 등 웹 브라우저 정보를 객체로</a:t>
            </a:r>
            <a:endParaRPr lang="en-US" altLang="ko-KR" sz="1400" dirty="0"/>
          </a:p>
          <a:p>
            <a:r>
              <a:rPr lang="ko-KR" altLang="en-US" sz="1400" dirty="0"/>
              <a:t>다루는 방식 </a:t>
            </a:r>
            <a:r>
              <a:rPr lang="en-US" altLang="ko-KR" sz="1400" dirty="0"/>
              <a:t>= Browser Object Model = BOM</a:t>
            </a:r>
          </a:p>
          <a:p>
            <a:r>
              <a:rPr lang="en-US" altLang="ko-KR" sz="1400" dirty="0"/>
              <a:t>&gt; Window / screen / location / history / navigator</a:t>
            </a:r>
            <a:endParaRPr lang="ko-KR" altLang="en-US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06" y="4609040"/>
            <a:ext cx="4140988" cy="211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1863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 속성 및 메서드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객체에서 값을 담고 있는 정보 </a:t>
            </a:r>
            <a:r>
              <a:rPr lang="en-US" altLang="ko-KR" sz="1400"/>
              <a:t>: </a:t>
            </a:r>
            <a:r>
              <a:rPr lang="ko-KR" altLang="en-US" sz="1400"/>
              <a:t>속성</a:t>
            </a:r>
            <a:r>
              <a:rPr lang="en-US" altLang="ko-KR" sz="1400"/>
              <a:t>(property)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&gt; </a:t>
            </a:r>
            <a:r>
              <a:rPr lang="ko-KR" altLang="en-US" sz="1400"/>
              <a:t>객체의 속성 값을 가져올 때 </a:t>
            </a:r>
            <a:r>
              <a:rPr lang="en-US" altLang="ko-KR" sz="1400"/>
              <a:t>: </a:t>
            </a:r>
            <a:r>
              <a:rPr lang="ko-KR" altLang="en-US" sz="1400"/>
              <a:t>객체 이름 뒤에 마침표</a:t>
            </a:r>
            <a:r>
              <a:rPr lang="en-US" altLang="ko-KR" sz="1400"/>
              <a:t>(.)</a:t>
            </a:r>
            <a:r>
              <a:rPr lang="ko-KR" altLang="en-US" sz="1400"/>
              <a:t>를 찍고 그 뒤에 속성 이름 입력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833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객체가 어떻게 동작할지를 선언해 놓은 함수 </a:t>
            </a:r>
            <a:r>
              <a:rPr lang="en-US" altLang="ko-KR" sz="1400"/>
              <a:t>: </a:t>
            </a:r>
            <a:r>
              <a:rPr lang="ko-KR" altLang="en-US" sz="1400"/>
              <a:t>메서드</a:t>
            </a:r>
            <a:r>
              <a:rPr lang="en-US" altLang="ko-KR" sz="1400"/>
              <a:t>(method)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663803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&gt; </a:t>
            </a:r>
            <a:r>
              <a:rPr lang="ko-KR" altLang="en-US" sz="1400"/>
              <a:t>메서드를 사용할 때에도 마침표</a:t>
            </a:r>
            <a:r>
              <a:rPr lang="en-US" altLang="ko-KR" sz="1400"/>
              <a:t>(.)</a:t>
            </a:r>
            <a:r>
              <a:rPr lang="ko-KR" altLang="en-US" sz="1400"/>
              <a:t>를 찍고 메서드를 지정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971580"/>
            <a:ext cx="109347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 descr="C:\Users\sejin\OneDrive\바탕화~1-DESKTOP-4UIBTKG-9424267\KakaoTalk_20230319_20125319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3804" r="32483" b="10299"/>
          <a:stretch/>
        </p:blipFill>
        <p:spPr bwMode="auto">
          <a:xfrm rot="16200000">
            <a:off x="2280328" y="4274225"/>
            <a:ext cx="1464591" cy="34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261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내장객체 생성하기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2765417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내장객체 생성 시</a:t>
            </a:r>
            <a:r>
              <a:rPr lang="en-US" altLang="ko-KR" sz="1400"/>
              <a:t>, new</a:t>
            </a:r>
            <a:r>
              <a:rPr lang="ko-KR" altLang="en-US" sz="1400"/>
              <a:t>라는 키워드와 생성함수 사용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7" y="3039379"/>
            <a:ext cx="461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기본형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참조변수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인스턴스 이름</a:t>
            </a:r>
            <a:r>
              <a:rPr lang="en-US" altLang="ko-KR" sz="1400" dirty="0">
                <a:solidFill>
                  <a:srgbClr val="FF0000"/>
                </a:solidFill>
              </a:rPr>
              <a:t>) = new </a:t>
            </a:r>
            <a:r>
              <a:rPr lang="ko-KR" altLang="en-US" sz="1400" dirty="0" err="1">
                <a:solidFill>
                  <a:srgbClr val="FF0000"/>
                </a:solidFill>
              </a:rPr>
              <a:t>생성함수</a:t>
            </a:r>
            <a:r>
              <a:rPr lang="en-US" altLang="ko-KR" sz="1400" dirty="0">
                <a:solidFill>
                  <a:srgbClr val="FF0000"/>
                </a:solidFill>
              </a:rPr>
              <a:t>( 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3347156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내장객체 생성 방법 </a:t>
            </a:r>
            <a:r>
              <a:rPr lang="en-US" altLang="ko-KR" sz="1400"/>
              <a:t>: 1) </a:t>
            </a:r>
            <a:r>
              <a:rPr lang="ko-KR" altLang="en-US" sz="1400"/>
              <a:t>함수생성방법 </a:t>
            </a:r>
            <a:r>
              <a:rPr lang="en-US" altLang="ko-KR" sz="1400"/>
              <a:t>/ 2) </a:t>
            </a:r>
            <a:r>
              <a:rPr lang="ko-KR" altLang="en-US" sz="1400"/>
              <a:t>속성설정방법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85720" y="3719546"/>
            <a:ext cx="7820561" cy="2894168"/>
            <a:chOff x="1696161" y="3719546"/>
            <a:chExt cx="7820561" cy="289416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161" y="3719953"/>
              <a:ext cx="3217717" cy="2893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879" y="3719546"/>
              <a:ext cx="4199843" cy="2894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740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this </a:t>
            </a:r>
            <a:r>
              <a:rPr lang="ko-KR" altLang="en-US" sz="3500" b="1"/>
              <a:t>객체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2765417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일반 객체에서 </a:t>
            </a:r>
            <a:r>
              <a:rPr lang="en-US" altLang="ko-KR" sz="1400"/>
              <a:t>this</a:t>
            </a:r>
            <a:r>
              <a:rPr lang="ko-KR" altLang="en-US" sz="1400"/>
              <a:t>는 자신이 속한 객체를 가르킵니다</a:t>
            </a:r>
            <a:r>
              <a:rPr lang="en-US" altLang="ko-KR" sz="140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7" y="3039379"/>
            <a:ext cx="461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&gt; </a:t>
            </a:r>
            <a:r>
              <a:rPr lang="ko-KR" altLang="en-US" sz="1400">
                <a:solidFill>
                  <a:srgbClr val="FF0000"/>
                </a:solidFill>
              </a:rPr>
              <a:t>주로 객체의 메소드에서 </a:t>
            </a:r>
            <a:r>
              <a:rPr lang="en-US" altLang="ko-KR" sz="1400">
                <a:solidFill>
                  <a:srgbClr val="FF0000"/>
                </a:solidFill>
              </a:rPr>
              <a:t>this</a:t>
            </a:r>
            <a:r>
              <a:rPr lang="ko-KR" altLang="en-US" sz="1400">
                <a:solidFill>
                  <a:srgbClr val="FF0000"/>
                </a:solidFill>
              </a:rPr>
              <a:t>를 사용합니다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3" y="3969750"/>
            <a:ext cx="4357962" cy="205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65" y="3969749"/>
            <a:ext cx="3691875" cy="205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49" y="3969782"/>
            <a:ext cx="3463218" cy="205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92" y="2564617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58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7209</TotalTime>
  <Words>7462</Words>
  <Application>Microsoft Office PowerPoint</Application>
  <PresentationFormat>와이드스크린</PresentationFormat>
  <Paragraphs>741</Paragraphs>
  <Slides>179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sejinpark@tcocs.com</dc:creator>
  <cp:lastModifiedBy>user</cp:lastModifiedBy>
  <cp:revision>1544</cp:revision>
  <dcterms:created xsi:type="dcterms:W3CDTF">2023-01-31T10:28:11Z</dcterms:created>
  <dcterms:modified xsi:type="dcterms:W3CDTF">2023-03-31T09:22:38Z</dcterms:modified>
</cp:coreProperties>
</file>